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7"/>
  </p:notesMasterIdLst>
  <p:handoutMasterIdLst>
    <p:handoutMasterId r:id="rId48"/>
  </p:handoutMasterIdLst>
  <p:sldIdLst>
    <p:sldId id="257" r:id="rId5"/>
    <p:sldId id="258" r:id="rId6"/>
    <p:sldId id="287" r:id="rId7"/>
    <p:sldId id="263" r:id="rId8"/>
    <p:sldId id="259" r:id="rId9"/>
    <p:sldId id="264" r:id="rId10"/>
    <p:sldId id="265" r:id="rId11"/>
    <p:sldId id="266" r:id="rId12"/>
    <p:sldId id="267" r:id="rId13"/>
    <p:sldId id="268" r:id="rId14"/>
    <p:sldId id="286" r:id="rId15"/>
    <p:sldId id="269" r:id="rId16"/>
    <p:sldId id="281" r:id="rId17"/>
    <p:sldId id="282" r:id="rId18"/>
    <p:sldId id="283" r:id="rId19"/>
    <p:sldId id="284" r:id="rId20"/>
    <p:sldId id="285" r:id="rId21"/>
    <p:sldId id="288" r:id="rId22"/>
    <p:sldId id="293" r:id="rId23"/>
    <p:sldId id="294" r:id="rId24"/>
    <p:sldId id="295" r:id="rId25"/>
    <p:sldId id="296" r:id="rId26"/>
    <p:sldId id="289" r:id="rId27"/>
    <p:sldId id="270" r:id="rId28"/>
    <p:sldId id="273" r:id="rId29"/>
    <p:sldId id="275" r:id="rId30"/>
    <p:sldId id="276" r:id="rId31"/>
    <p:sldId id="277" r:id="rId32"/>
    <p:sldId id="278" r:id="rId33"/>
    <p:sldId id="290" r:id="rId34"/>
    <p:sldId id="271" r:id="rId35"/>
    <p:sldId id="272" r:id="rId36"/>
    <p:sldId id="279" r:id="rId37"/>
    <p:sldId id="297" r:id="rId38"/>
    <p:sldId id="280" r:id="rId39"/>
    <p:sldId id="291" r:id="rId40"/>
    <p:sldId id="292" r:id="rId41"/>
    <p:sldId id="298" r:id="rId42"/>
    <p:sldId id="299" r:id="rId43"/>
    <p:sldId id="301" r:id="rId44"/>
    <p:sldId id="260" r:id="rId45"/>
    <p:sldId id="262"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003C"/>
    <a:srgbClr val="EAE6DC"/>
    <a:srgbClr val="F5F4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05" autoAdjust="0"/>
    <p:restoredTop sz="96247" autoAdjust="0"/>
  </p:normalViewPr>
  <p:slideViewPr>
    <p:cSldViewPr snapToGrid="0">
      <p:cViewPr varScale="1">
        <p:scale>
          <a:sx n="62" d="100"/>
          <a:sy n="62" d="100"/>
        </p:scale>
        <p:origin x="676" y="268"/>
      </p:cViewPr>
      <p:guideLst/>
    </p:cSldViewPr>
  </p:slideViewPr>
  <p:notesTextViewPr>
    <p:cViewPr>
      <p:scale>
        <a:sx n="3" d="2"/>
        <a:sy n="3" d="2"/>
      </p:scale>
      <p:origin x="0" y="0"/>
    </p:cViewPr>
  </p:notesTextViewPr>
  <p:notesViewPr>
    <p:cSldViewPr snapToGrid="0">
      <p:cViewPr varScale="1">
        <p:scale>
          <a:sx n="121" d="100"/>
          <a:sy n="121" d="100"/>
        </p:scale>
        <p:origin x="502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3305387-768F-C4D9-367B-73543546FC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267C820-A890-F49C-9E99-62C526B9401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3ECABF-B101-4A5C-BECA-00C50C87D8D1}" type="datetimeFigureOut">
              <a:rPr lang="en-US" smtClean="0"/>
              <a:t>5/4/2026</a:t>
            </a:fld>
            <a:endParaRPr lang="en-US"/>
          </a:p>
        </p:txBody>
      </p:sp>
      <p:sp>
        <p:nvSpPr>
          <p:cNvPr id="4" name="Footer Placeholder 3">
            <a:extLst>
              <a:ext uri="{FF2B5EF4-FFF2-40B4-BE49-F238E27FC236}">
                <a16:creationId xmlns:a16="http://schemas.microsoft.com/office/drawing/2014/main" id="{942D6B94-685E-02C2-ECCA-04E601F79E6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E1A65C6-7D4C-303C-8163-09FCC02D781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99945A-0962-4594-8971-D91C63FC4899}" type="slidenum">
              <a:rPr lang="en-US" smtClean="0"/>
              <a:t>‹#›</a:t>
            </a:fld>
            <a:endParaRPr lang="en-US"/>
          </a:p>
        </p:txBody>
      </p:sp>
    </p:spTree>
    <p:extLst>
      <p:ext uri="{BB962C8B-B14F-4D97-AF65-F5344CB8AC3E}">
        <p14:creationId xmlns:p14="http://schemas.microsoft.com/office/powerpoint/2010/main" val="5937583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E9053E-7C6B-46D2-AE92-BE45DF1E3239}" type="datetimeFigureOut">
              <a:rPr lang="en-US" smtClean="0"/>
              <a:t>5/4/2026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97C9DD-1E4E-4E3B-9A64-5DCCABC5ED83}" type="slidenum">
              <a:rPr lang="en-US" smtClean="0"/>
              <a:t>‹#›</a:t>
            </a:fld>
            <a:endParaRPr lang="en-US"/>
          </a:p>
        </p:txBody>
      </p:sp>
    </p:spTree>
    <p:extLst>
      <p:ext uri="{BB962C8B-B14F-4D97-AF65-F5344CB8AC3E}">
        <p14:creationId xmlns:p14="http://schemas.microsoft.com/office/powerpoint/2010/main" val="1711004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97C9DD-1E4E-4E3B-9A64-5DCCABC5ED83}" type="slidenum">
              <a:rPr lang="en-US" smtClean="0"/>
              <a:t>1</a:t>
            </a:fld>
            <a:endParaRPr lang="en-US"/>
          </a:p>
        </p:txBody>
      </p:sp>
    </p:spTree>
    <p:extLst>
      <p:ext uri="{BB962C8B-B14F-4D97-AF65-F5344CB8AC3E}">
        <p14:creationId xmlns:p14="http://schemas.microsoft.com/office/powerpoint/2010/main" val="4228885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97C9DD-1E4E-4E3B-9A64-5DCCABC5ED83}" type="slidenum">
              <a:rPr lang="en-US" smtClean="0"/>
              <a:t>37</a:t>
            </a:fld>
            <a:endParaRPr lang="en-US"/>
          </a:p>
        </p:txBody>
      </p:sp>
    </p:spTree>
    <p:extLst>
      <p:ext uri="{BB962C8B-B14F-4D97-AF65-F5344CB8AC3E}">
        <p14:creationId xmlns:p14="http://schemas.microsoft.com/office/powerpoint/2010/main" val="38661323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670C6-4E50-A049-81ED-F5089C1F00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37856C-D54D-64FB-6EF0-4871D8EB355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A5D2CD4-B044-2D25-3DA4-194DFD09F7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7487AA-1260-A9BC-B2EE-B1647BF4D14B}"/>
              </a:ext>
            </a:extLst>
          </p:cNvPr>
          <p:cNvSpPr>
            <a:spLocks noGrp="1"/>
          </p:cNvSpPr>
          <p:nvPr>
            <p:ph type="sldNum" sz="quarter" idx="5"/>
          </p:nvPr>
        </p:nvSpPr>
        <p:spPr/>
        <p:txBody>
          <a:bodyPr/>
          <a:lstStyle/>
          <a:p>
            <a:fld id="{9497C9DD-1E4E-4E3B-9A64-5DCCABC5ED83}" type="slidenum">
              <a:rPr lang="en-US" smtClean="0"/>
              <a:t>38</a:t>
            </a:fld>
            <a:endParaRPr lang="en-US"/>
          </a:p>
        </p:txBody>
      </p:sp>
    </p:spTree>
    <p:extLst>
      <p:ext uri="{BB962C8B-B14F-4D97-AF65-F5344CB8AC3E}">
        <p14:creationId xmlns:p14="http://schemas.microsoft.com/office/powerpoint/2010/main" val="2816018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8F032-B927-3111-21E1-50A26F9FED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18FD2F-1070-7BB1-7A70-123F85041AE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B0DF67D-E395-4EEE-E09F-7F33938F7B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F9CD5A-251F-528C-EC51-7960ACA9F92E}"/>
              </a:ext>
            </a:extLst>
          </p:cNvPr>
          <p:cNvSpPr>
            <a:spLocks noGrp="1"/>
          </p:cNvSpPr>
          <p:nvPr>
            <p:ph type="sldNum" sz="quarter" idx="5"/>
          </p:nvPr>
        </p:nvSpPr>
        <p:spPr/>
        <p:txBody>
          <a:bodyPr/>
          <a:lstStyle/>
          <a:p>
            <a:fld id="{9497C9DD-1E4E-4E3B-9A64-5DCCABC5ED83}" type="slidenum">
              <a:rPr lang="en-US" smtClean="0"/>
              <a:t>39</a:t>
            </a:fld>
            <a:endParaRPr lang="en-US"/>
          </a:p>
        </p:txBody>
      </p:sp>
    </p:spTree>
    <p:extLst>
      <p:ext uri="{BB962C8B-B14F-4D97-AF65-F5344CB8AC3E}">
        <p14:creationId xmlns:p14="http://schemas.microsoft.com/office/powerpoint/2010/main" val="26853033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A5A8B-EF1D-9FA9-F49D-5775260E1A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A55DAB-C2EC-CFF8-0739-3982F07DD4A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C8C0BB0-5672-FB20-38DD-43077F85B7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A8B20A-2CD6-C359-1B94-A12E4A79BE72}"/>
              </a:ext>
            </a:extLst>
          </p:cNvPr>
          <p:cNvSpPr>
            <a:spLocks noGrp="1"/>
          </p:cNvSpPr>
          <p:nvPr>
            <p:ph type="sldNum" sz="quarter" idx="5"/>
          </p:nvPr>
        </p:nvSpPr>
        <p:spPr/>
        <p:txBody>
          <a:bodyPr/>
          <a:lstStyle/>
          <a:p>
            <a:fld id="{9497C9DD-1E4E-4E3B-9A64-5DCCABC5ED83}" type="slidenum">
              <a:rPr lang="en-US" smtClean="0"/>
              <a:t>40</a:t>
            </a:fld>
            <a:endParaRPr lang="en-US"/>
          </a:p>
        </p:txBody>
      </p:sp>
    </p:spTree>
    <p:extLst>
      <p:ext uri="{BB962C8B-B14F-4D97-AF65-F5344CB8AC3E}">
        <p14:creationId xmlns:p14="http://schemas.microsoft.com/office/powerpoint/2010/main" val="3541951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97C9DD-1E4E-4E3B-9A64-5DCCABC5ED83}" type="slidenum">
              <a:rPr lang="en-US" smtClean="0"/>
              <a:t>7</a:t>
            </a:fld>
            <a:endParaRPr lang="en-US"/>
          </a:p>
        </p:txBody>
      </p:sp>
    </p:spTree>
    <p:extLst>
      <p:ext uri="{BB962C8B-B14F-4D97-AF65-F5344CB8AC3E}">
        <p14:creationId xmlns:p14="http://schemas.microsoft.com/office/powerpoint/2010/main" val="3117606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97C9DD-1E4E-4E3B-9A64-5DCCABC5ED83}" type="slidenum">
              <a:rPr lang="en-US" smtClean="0"/>
              <a:t>9</a:t>
            </a:fld>
            <a:endParaRPr lang="en-US"/>
          </a:p>
        </p:txBody>
      </p:sp>
    </p:spTree>
    <p:extLst>
      <p:ext uri="{BB962C8B-B14F-4D97-AF65-F5344CB8AC3E}">
        <p14:creationId xmlns:p14="http://schemas.microsoft.com/office/powerpoint/2010/main" val="3447463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97C9DD-1E4E-4E3B-9A64-5DCCABC5ED83}" type="slidenum">
              <a:rPr lang="en-US" smtClean="0"/>
              <a:t>14</a:t>
            </a:fld>
            <a:endParaRPr lang="en-US"/>
          </a:p>
        </p:txBody>
      </p:sp>
    </p:spTree>
    <p:extLst>
      <p:ext uri="{BB962C8B-B14F-4D97-AF65-F5344CB8AC3E}">
        <p14:creationId xmlns:p14="http://schemas.microsoft.com/office/powerpoint/2010/main" val="1942494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97C9DD-1E4E-4E3B-9A64-5DCCABC5ED83}" type="slidenum">
              <a:rPr lang="en-US" smtClean="0"/>
              <a:t>24</a:t>
            </a:fld>
            <a:endParaRPr lang="en-US"/>
          </a:p>
        </p:txBody>
      </p:sp>
    </p:spTree>
    <p:extLst>
      <p:ext uri="{BB962C8B-B14F-4D97-AF65-F5344CB8AC3E}">
        <p14:creationId xmlns:p14="http://schemas.microsoft.com/office/powerpoint/2010/main" val="2547201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97C9DD-1E4E-4E3B-9A64-5DCCABC5ED83}" type="slidenum">
              <a:rPr lang="en-US" smtClean="0"/>
              <a:t>27</a:t>
            </a:fld>
            <a:endParaRPr lang="en-US"/>
          </a:p>
        </p:txBody>
      </p:sp>
    </p:spTree>
    <p:extLst>
      <p:ext uri="{BB962C8B-B14F-4D97-AF65-F5344CB8AC3E}">
        <p14:creationId xmlns:p14="http://schemas.microsoft.com/office/powerpoint/2010/main" val="4186571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7429C-D0A1-E516-1F52-B0A6E1F400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0670A2-9E43-1187-856C-D173A844751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F9A0442-53DF-0E1E-B187-5CA8DFD310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9C0CF1-49BD-F319-BFCB-2DE1A952D549}"/>
              </a:ext>
            </a:extLst>
          </p:cNvPr>
          <p:cNvSpPr>
            <a:spLocks noGrp="1"/>
          </p:cNvSpPr>
          <p:nvPr>
            <p:ph type="sldNum" sz="quarter" idx="5"/>
          </p:nvPr>
        </p:nvSpPr>
        <p:spPr/>
        <p:txBody>
          <a:bodyPr/>
          <a:lstStyle/>
          <a:p>
            <a:fld id="{9497C9DD-1E4E-4E3B-9A64-5DCCABC5ED83}" type="slidenum">
              <a:rPr lang="en-US" smtClean="0"/>
              <a:t>28</a:t>
            </a:fld>
            <a:endParaRPr lang="en-US"/>
          </a:p>
        </p:txBody>
      </p:sp>
    </p:spTree>
    <p:extLst>
      <p:ext uri="{BB962C8B-B14F-4D97-AF65-F5344CB8AC3E}">
        <p14:creationId xmlns:p14="http://schemas.microsoft.com/office/powerpoint/2010/main" val="1862569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C7761-467C-21D1-3166-C3A9226B58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5B9BC4-0C30-B435-4B7F-760EFF70A13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30BBDF2-0C89-3325-8BF9-0EF7A6EF44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E9CD77-6412-AC0C-818E-364BCFE29018}"/>
              </a:ext>
            </a:extLst>
          </p:cNvPr>
          <p:cNvSpPr>
            <a:spLocks noGrp="1"/>
          </p:cNvSpPr>
          <p:nvPr>
            <p:ph type="sldNum" sz="quarter" idx="5"/>
          </p:nvPr>
        </p:nvSpPr>
        <p:spPr/>
        <p:txBody>
          <a:bodyPr/>
          <a:lstStyle/>
          <a:p>
            <a:fld id="{9497C9DD-1E4E-4E3B-9A64-5DCCABC5ED83}" type="slidenum">
              <a:rPr lang="en-US" smtClean="0"/>
              <a:t>29</a:t>
            </a:fld>
            <a:endParaRPr lang="en-US"/>
          </a:p>
        </p:txBody>
      </p:sp>
    </p:spTree>
    <p:extLst>
      <p:ext uri="{BB962C8B-B14F-4D97-AF65-F5344CB8AC3E}">
        <p14:creationId xmlns:p14="http://schemas.microsoft.com/office/powerpoint/2010/main" val="257963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Start-up Mode: </a:t>
            </a:r>
            <a:r>
              <a:rPr lang="en-US" sz="1200" b="0" i="0" u="none" strike="noStrike" kern="1200" baseline="0" dirty="0">
                <a:solidFill>
                  <a:schemeClr val="tx1"/>
                </a:solidFill>
                <a:latin typeface="+mn-lt"/>
                <a:ea typeface="+mn-ea"/>
                <a:cs typeface="+mn-cs"/>
              </a:rPr>
              <a:t>After turning on the power the instrument runs through initializing, self-test and start-up before starting measurements. </a:t>
            </a:r>
            <a:endParaRPr lang="en-US" dirty="0"/>
          </a:p>
          <a:p>
            <a:r>
              <a:rPr lang="en-US" sz="1200" b="0" i="0" u="none" strike="noStrike" kern="1200" baseline="0" dirty="0">
                <a:solidFill>
                  <a:schemeClr val="tx1"/>
                </a:solidFill>
                <a:latin typeface="+mn-lt"/>
                <a:ea typeface="+mn-ea"/>
                <a:cs typeface="+mn-cs"/>
              </a:rPr>
              <a:t>Zero/Span Mode: Zero and span mode functionality enables the user to verify the performance of the instrument at any time during operation. </a:t>
            </a:r>
          </a:p>
          <a:p>
            <a:r>
              <a:rPr lang="en-US" sz="1200" b="0" i="0" u="none" strike="noStrike" kern="1200" baseline="0" dirty="0">
                <a:solidFill>
                  <a:schemeClr val="tx1"/>
                </a:solidFill>
                <a:latin typeface="+mn-lt"/>
                <a:ea typeface="+mn-ea"/>
                <a:cs typeface="+mn-cs"/>
              </a:rPr>
              <a:t>Fault Mode: Fault mode is entered when the instrument has detected a severe failure, which may permanently damage the instrument, such as overheating. In this case the instrument stops measuring the dust concentration and most instrument functions are turned off.</a:t>
            </a:r>
            <a:endParaRPr lang="en-US" dirty="0"/>
          </a:p>
        </p:txBody>
      </p:sp>
      <p:sp>
        <p:nvSpPr>
          <p:cNvPr id="4" name="Slide Number Placeholder 3"/>
          <p:cNvSpPr>
            <a:spLocks noGrp="1"/>
          </p:cNvSpPr>
          <p:nvPr>
            <p:ph type="sldNum" sz="quarter" idx="5"/>
          </p:nvPr>
        </p:nvSpPr>
        <p:spPr/>
        <p:txBody>
          <a:bodyPr/>
          <a:lstStyle/>
          <a:p>
            <a:fld id="{9497C9DD-1E4E-4E3B-9A64-5DCCABC5ED83}" type="slidenum">
              <a:rPr lang="en-US" smtClean="0"/>
              <a:t>34</a:t>
            </a:fld>
            <a:endParaRPr lang="en-US"/>
          </a:p>
        </p:txBody>
      </p:sp>
    </p:spTree>
    <p:extLst>
      <p:ext uri="{BB962C8B-B14F-4D97-AF65-F5344CB8AC3E}">
        <p14:creationId xmlns:p14="http://schemas.microsoft.com/office/powerpoint/2010/main" val="925634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1"/>
      </p:bgRef>
    </p:bg>
    <p:spTree>
      <p:nvGrpSpPr>
        <p:cNvPr id="1" name=""/>
        <p:cNvGrpSpPr/>
        <p:nvPr/>
      </p:nvGrpSpPr>
      <p:grpSpPr>
        <a:xfrm>
          <a:off x="0" y="0"/>
          <a:ext cx="0" cy="0"/>
          <a:chOff x="0" y="0"/>
          <a:chExt cx="0" cy="0"/>
        </a:xfrm>
      </p:grpSpPr>
      <p:pic>
        <p:nvPicPr>
          <p:cNvPr id="16" name="Picture 15" descr="A person in a white shirt&#10;&#10;AI-generated content may be incorrect.">
            <a:extLst>
              <a:ext uri="{FF2B5EF4-FFF2-40B4-BE49-F238E27FC236}">
                <a16:creationId xmlns:a16="http://schemas.microsoft.com/office/drawing/2014/main" id="{2A52FE9E-6762-1548-1AF7-D29CC54E8DB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817" y="69812"/>
            <a:ext cx="12024366" cy="6718377"/>
          </a:xfrm>
          <a:prstGeom prst="rect">
            <a:avLst/>
          </a:prstGeom>
        </p:spPr>
      </p:pic>
      <p:sp>
        <p:nvSpPr>
          <p:cNvPr id="2" name="Title 1">
            <a:extLst>
              <a:ext uri="{FF2B5EF4-FFF2-40B4-BE49-F238E27FC236}">
                <a16:creationId xmlns:a16="http://schemas.microsoft.com/office/drawing/2014/main" id="{F2E92964-F24F-CBFF-4983-6FA4D1C7545D}"/>
              </a:ext>
            </a:extLst>
          </p:cNvPr>
          <p:cNvSpPr>
            <a:spLocks noGrp="1"/>
          </p:cNvSpPr>
          <p:nvPr>
            <p:ph type="ctrTitle"/>
          </p:nvPr>
        </p:nvSpPr>
        <p:spPr>
          <a:xfrm>
            <a:off x="5068955" y="3079641"/>
            <a:ext cx="6915977" cy="698718"/>
          </a:xfrm>
        </p:spPr>
        <p:txBody>
          <a:bodyPr anchor="b">
            <a:normAutofit/>
          </a:bodyPr>
          <a:lstStyle>
            <a:lvl1pPr algn="l">
              <a:defRPr sz="4000">
                <a:solidFill>
                  <a:srgbClr val="3F003C"/>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F93358E-8DED-3FEF-32D5-3E2FBAF3B24E}"/>
              </a:ext>
            </a:extLst>
          </p:cNvPr>
          <p:cNvSpPr>
            <a:spLocks noGrp="1"/>
          </p:cNvSpPr>
          <p:nvPr>
            <p:ph type="subTitle" idx="1"/>
          </p:nvPr>
        </p:nvSpPr>
        <p:spPr>
          <a:xfrm>
            <a:off x="5068955" y="3837993"/>
            <a:ext cx="5539409" cy="612153"/>
          </a:xfrm>
        </p:spPr>
        <p:txBody>
          <a:bodyPr/>
          <a:lstStyle>
            <a:lvl1pPr marL="0" indent="0" algn="l">
              <a:buNone/>
              <a:defRPr sz="2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Picture 9">
            <a:extLst>
              <a:ext uri="{FF2B5EF4-FFF2-40B4-BE49-F238E27FC236}">
                <a16:creationId xmlns:a16="http://schemas.microsoft.com/office/drawing/2014/main" id="{44CBE361-DFDF-DAFD-6ED2-53083A0F66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387535" y="235588"/>
            <a:ext cx="1498007" cy="388827"/>
          </a:xfrm>
          <a:prstGeom prst="rect">
            <a:avLst/>
          </a:prstGeom>
        </p:spPr>
      </p:pic>
    </p:spTree>
    <p:extLst>
      <p:ext uri="{BB962C8B-B14F-4D97-AF65-F5344CB8AC3E}">
        <p14:creationId xmlns:p14="http://schemas.microsoft.com/office/powerpoint/2010/main" val="429431638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1F66AAA6-7202-85FB-ACF2-7A6CDBAB01F4}"/>
              </a:ext>
            </a:extLst>
          </p:cNvPr>
          <p:cNvSpPr>
            <a:spLocks noGrp="1"/>
          </p:cNvSpPr>
          <p:nvPr>
            <p:ph type="dt" sz="half" idx="10"/>
          </p:nvPr>
        </p:nvSpPr>
        <p:spPr/>
        <p:txBody>
          <a:bodyPr/>
          <a:lstStyle/>
          <a:p>
            <a:fld id="{B272A705-7EA7-4B8A-ABAB-E17E84DB4205}" type="datetimeFigureOut">
              <a:rPr lang="en-US" smtClean="0"/>
              <a:t>5/4/2026</a:t>
            </a:fld>
            <a:endParaRPr lang="en-US"/>
          </a:p>
        </p:txBody>
      </p:sp>
      <p:sp>
        <p:nvSpPr>
          <p:cNvPr id="6" name="Footer Placeholder 5">
            <a:extLst>
              <a:ext uri="{FF2B5EF4-FFF2-40B4-BE49-F238E27FC236}">
                <a16:creationId xmlns:a16="http://schemas.microsoft.com/office/drawing/2014/main" id="{29CB453E-9267-AC14-2785-8EDA7CA491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F1C8C1-91A8-C344-34CA-458D7D7439D2}"/>
              </a:ext>
            </a:extLst>
          </p:cNvPr>
          <p:cNvSpPr>
            <a:spLocks noGrp="1"/>
          </p:cNvSpPr>
          <p:nvPr>
            <p:ph type="sldNum" sz="quarter" idx="12"/>
          </p:nvPr>
        </p:nvSpPr>
        <p:spPr/>
        <p:txBody>
          <a:bodyPr/>
          <a:lstStyle/>
          <a:p>
            <a:fld id="{BB927D87-747B-479B-B420-0CCF3AAD830A}" type="slidenum">
              <a:rPr lang="en-US" smtClean="0"/>
              <a:t>‹#›</a:t>
            </a:fld>
            <a:endParaRPr lang="en-US"/>
          </a:p>
        </p:txBody>
      </p:sp>
      <p:sp>
        <p:nvSpPr>
          <p:cNvPr id="8" name="Title 1">
            <a:extLst>
              <a:ext uri="{FF2B5EF4-FFF2-40B4-BE49-F238E27FC236}">
                <a16:creationId xmlns:a16="http://schemas.microsoft.com/office/drawing/2014/main" id="{EAFA3C3F-9843-AA0A-D507-5835D0A1B89D}"/>
              </a:ext>
            </a:extLst>
          </p:cNvPr>
          <p:cNvSpPr txBox="1">
            <a:spLocks/>
          </p:cNvSpPr>
          <p:nvPr userDrawn="1"/>
        </p:nvSpPr>
        <p:spPr>
          <a:xfrm>
            <a:off x="480391" y="252482"/>
            <a:ext cx="10515600" cy="4285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kern="1200">
                <a:solidFill>
                  <a:srgbClr val="3F003C"/>
                </a:solidFill>
                <a:latin typeface="+mj-lt"/>
                <a:ea typeface="+mj-ea"/>
                <a:cs typeface="+mj-cs"/>
              </a:defRPr>
            </a:lvl1pPr>
          </a:lstStyle>
          <a:p>
            <a:r>
              <a:rPr lang="en-US" sz="2400" dirty="0">
                <a:latin typeface="Open Sans Light" panose="020B0306030504020204" pitchFamily="34" charset="0"/>
                <a:ea typeface="Open Sans Light" panose="020B0306030504020204" pitchFamily="34" charset="0"/>
                <a:cs typeface="Open Sans Light" panose="020B0306030504020204" pitchFamily="34" charset="0"/>
              </a:rPr>
              <a:t>Click to edit Master title style</a:t>
            </a:r>
          </a:p>
        </p:txBody>
      </p:sp>
      <p:cxnSp>
        <p:nvCxnSpPr>
          <p:cNvPr id="9" name="Straight Connector 8">
            <a:extLst>
              <a:ext uri="{FF2B5EF4-FFF2-40B4-BE49-F238E27FC236}">
                <a16:creationId xmlns:a16="http://schemas.microsoft.com/office/drawing/2014/main" id="{0C06AC67-7CAC-3D75-27EC-EF89E360D69F}"/>
              </a:ext>
            </a:extLst>
          </p:cNvPr>
          <p:cNvCxnSpPr>
            <a:cxnSpLocks/>
          </p:cNvCxnSpPr>
          <p:nvPr userDrawn="1"/>
        </p:nvCxnSpPr>
        <p:spPr>
          <a:xfrm>
            <a:off x="480391" y="252482"/>
            <a:ext cx="10167731" cy="0"/>
          </a:xfrm>
          <a:prstGeom prst="line">
            <a:avLst/>
          </a:prstGeom>
          <a:ln w="3175">
            <a:solidFill>
              <a:srgbClr val="3F003C"/>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D125D15-FAA1-B90A-8370-4122063BA73A}"/>
              </a:ext>
            </a:extLst>
          </p:cNvPr>
          <p:cNvCxnSpPr>
            <a:cxnSpLocks/>
          </p:cNvCxnSpPr>
          <p:nvPr userDrawn="1"/>
        </p:nvCxnSpPr>
        <p:spPr>
          <a:xfrm>
            <a:off x="480391" y="681037"/>
            <a:ext cx="10167731" cy="0"/>
          </a:xfrm>
          <a:prstGeom prst="line">
            <a:avLst/>
          </a:prstGeom>
          <a:ln w="3175">
            <a:solidFill>
              <a:srgbClr val="3F003C"/>
            </a:solidFill>
          </a:ln>
        </p:spPr>
        <p:style>
          <a:lnRef idx="2">
            <a:schemeClr val="accent1"/>
          </a:lnRef>
          <a:fillRef idx="0">
            <a:schemeClr val="accent1"/>
          </a:fillRef>
          <a:effectRef idx="1">
            <a:schemeClr val="accent1"/>
          </a:effectRef>
          <a:fontRef idx="minor">
            <a:schemeClr val="tx1"/>
          </a:fontRef>
        </p:style>
      </p:cxnSp>
      <p:sp>
        <p:nvSpPr>
          <p:cNvPr id="11" name="Rectangle: Diagonal Corners Rounded 10">
            <a:extLst>
              <a:ext uri="{FF2B5EF4-FFF2-40B4-BE49-F238E27FC236}">
                <a16:creationId xmlns:a16="http://schemas.microsoft.com/office/drawing/2014/main" id="{0BBB9F6C-DD46-C0FB-5981-817231F89384}"/>
              </a:ext>
            </a:extLst>
          </p:cNvPr>
          <p:cNvSpPr/>
          <p:nvPr userDrawn="1"/>
        </p:nvSpPr>
        <p:spPr>
          <a:xfrm>
            <a:off x="10727634" y="239230"/>
            <a:ext cx="1391478" cy="428525"/>
          </a:xfrm>
          <a:prstGeom prst="round2DiagRect">
            <a:avLst/>
          </a:prstGeom>
          <a:solidFill>
            <a:srgbClr val="3F003C"/>
          </a:solidFill>
          <a:ln>
            <a:solidFill>
              <a:srgbClr val="3F00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048FD41A-8ECC-A1AE-5381-DE3EC90DC23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40409" y="322729"/>
            <a:ext cx="1116234" cy="289733"/>
          </a:xfrm>
          <a:prstGeom prst="rect">
            <a:avLst/>
          </a:prstGeom>
        </p:spPr>
      </p:pic>
      <p:sp>
        <p:nvSpPr>
          <p:cNvPr id="3" name="Rectangle 2" descr="Trees in forest">
            <a:extLst>
              <a:ext uri="{FF2B5EF4-FFF2-40B4-BE49-F238E27FC236}">
                <a16:creationId xmlns:a16="http://schemas.microsoft.com/office/drawing/2014/main" id="{9372D2FF-D125-AC7A-F61A-2A191EC1E998}"/>
              </a:ext>
            </a:extLst>
          </p:cNvPr>
          <p:cNvSpPr/>
          <p:nvPr userDrawn="1"/>
        </p:nvSpPr>
        <p:spPr>
          <a:xfrm>
            <a:off x="522960" y="944033"/>
            <a:ext cx="3749699" cy="5232930"/>
          </a:xfrm>
          <a:prstGeom prst="rect">
            <a:avLst/>
          </a:prstGeom>
          <a:blipFill dpi="0" rotWithShape="1">
            <a:blip r:embed="rId3"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2580EE03-3744-BB3B-D0CF-4736D628138D}"/>
              </a:ext>
            </a:extLst>
          </p:cNvPr>
          <p:cNvSpPr txBox="1"/>
          <p:nvPr userDrawn="1"/>
        </p:nvSpPr>
        <p:spPr>
          <a:xfrm>
            <a:off x="1014372" y="239230"/>
            <a:ext cx="4333310" cy="11079956"/>
          </a:xfrm>
          <a:prstGeom prst="rect">
            <a:avLst/>
          </a:prstGeom>
          <a:noFill/>
        </p:spPr>
        <p:txBody>
          <a:bodyPr wrap="square" rtlCol="0">
            <a:spAutoFit/>
          </a:bodyPr>
          <a:lstStyle/>
          <a:p>
            <a:r>
              <a:rPr lang="en-US" sz="71400" dirty="0">
                <a:solidFill>
                  <a:schemeClr val="bg1"/>
                </a:solidFill>
                <a:latin typeface="Arial" panose="020B0604020202020204" pitchFamily="34" charset="0"/>
                <a:cs typeface="Arial" panose="020B0604020202020204" pitchFamily="34" charset="0"/>
              </a:rPr>
              <a:t>”</a:t>
            </a:r>
          </a:p>
        </p:txBody>
      </p:sp>
      <p:sp>
        <p:nvSpPr>
          <p:cNvPr id="4" name="Rectangle 3">
            <a:extLst>
              <a:ext uri="{FF2B5EF4-FFF2-40B4-BE49-F238E27FC236}">
                <a16:creationId xmlns:a16="http://schemas.microsoft.com/office/drawing/2014/main" id="{3D16CC7A-D7B8-35BB-FDC8-DFD7C2544CA0}"/>
              </a:ext>
            </a:extLst>
          </p:cNvPr>
          <p:cNvSpPr/>
          <p:nvPr userDrawn="1"/>
        </p:nvSpPr>
        <p:spPr>
          <a:xfrm>
            <a:off x="522960" y="944033"/>
            <a:ext cx="3749699" cy="5232925"/>
          </a:xfrm>
          <a:prstGeom prst="rect">
            <a:avLst/>
          </a:prstGeom>
          <a:solidFill>
            <a:srgbClr val="3F003C">
              <a:alpha val="2902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6">
            <a:extLst>
              <a:ext uri="{FF2B5EF4-FFF2-40B4-BE49-F238E27FC236}">
                <a16:creationId xmlns:a16="http://schemas.microsoft.com/office/drawing/2014/main" id="{973D1570-1F8E-7C06-101D-DF38D9002494}"/>
              </a:ext>
            </a:extLst>
          </p:cNvPr>
          <p:cNvSpPr>
            <a:spLocks noGrp="1"/>
          </p:cNvSpPr>
          <p:nvPr>
            <p:ph type="body" sz="quarter" idx="13" hasCustomPrompt="1"/>
          </p:nvPr>
        </p:nvSpPr>
        <p:spPr>
          <a:xfrm>
            <a:off x="5290757" y="1352620"/>
            <a:ext cx="4694491" cy="4011860"/>
          </a:xfrm>
        </p:spPr>
        <p:txBody>
          <a:bodyPr/>
          <a:lstStyle>
            <a:lvl1pPr marL="0" indent="0">
              <a:buNone/>
              <a:defRPr sz="4000"/>
            </a:lvl1pPr>
            <a:lvl2pPr marL="457200" indent="0">
              <a:buNone/>
              <a:defRPr/>
            </a:lvl2pPr>
            <a:lvl3pPr marL="914400" indent="0">
              <a:buNone/>
              <a:defRPr/>
            </a:lvl3pPr>
            <a:lvl4pPr marL="1371600" indent="0">
              <a:buNone/>
              <a:defRPr/>
            </a:lvl4pPr>
            <a:lvl5pPr marL="1828800" indent="0">
              <a:buNone/>
              <a:defRPr/>
            </a:lvl5pPr>
            <a:lvl6pPr marL="2286000" indent="0">
              <a:buNone/>
              <a:defRPr sz="1600" i="1"/>
            </a:lvl6pPr>
          </a:lstStyle>
          <a:p>
            <a:pPr lvl="0"/>
            <a:r>
              <a:rPr lang="en-US" dirty="0"/>
              <a:t>Short, Interesting Quote Placeholder Here. </a:t>
            </a:r>
          </a:p>
          <a:p>
            <a:pPr lvl="4"/>
            <a:endParaRPr lang="en-US" dirty="0"/>
          </a:p>
          <a:p>
            <a:pPr lvl="4"/>
            <a:endParaRPr lang="en-US" dirty="0"/>
          </a:p>
          <a:p>
            <a:pPr lvl="5"/>
            <a:r>
              <a:rPr lang="en-US" dirty="0"/>
              <a:t>- Author, Company</a:t>
            </a:r>
          </a:p>
        </p:txBody>
      </p:sp>
    </p:spTree>
    <p:extLst>
      <p:ext uri="{BB962C8B-B14F-4D97-AF65-F5344CB8AC3E}">
        <p14:creationId xmlns:p14="http://schemas.microsoft.com/office/powerpoint/2010/main" val="389861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8" name="Picture 7" descr="A purple background with dots&#10;&#10;AI-generated content may be incorrect.">
            <a:extLst>
              <a:ext uri="{FF2B5EF4-FFF2-40B4-BE49-F238E27FC236}">
                <a16:creationId xmlns:a16="http://schemas.microsoft.com/office/drawing/2014/main" id="{073CCF8C-72C9-1AFD-C62A-574D8D6BB63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9795" y="32405"/>
            <a:ext cx="11952410" cy="6793189"/>
          </a:xfrm>
          <a:prstGeom prst="rect">
            <a:avLst/>
          </a:prstGeom>
        </p:spPr>
      </p:pic>
      <p:grpSp>
        <p:nvGrpSpPr>
          <p:cNvPr id="18" name="Group 17">
            <a:extLst>
              <a:ext uri="{FF2B5EF4-FFF2-40B4-BE49-F238E27FC236}">
                <a16:creationId xmlns:a16="http://schemas.microsoft.com/office/drawing/2014/main" id="{0AFBCA52-A6ED-05F3-6947-747EEFFC24C9}"/>
              </a:ext>
            </a:extLst>
          </p:cNvPr>
          <p:cNvGrpSpPr/>
          <p:nvPr userDrawn="1"/>
        </p:nvGrpSpPr>
        <p:grpSpPr>
          <a:xfrm>
            <a:off x="5959915" y="2003123"/>
            <a:ext cx="5407952" cy="1701053"/>
            <a:chOff x="6062388" y="2003123"/>
            <a:chExt cx="5407952" cy="1701053"/>
          </a:xfrm>
        </p:grpSpPr>
        <p:cxnSp>
          <p:nvCxnSpPr>
            <p:cNvPr id="12" name="Straight Connector 11">
              <a:extLst>
                <a:ext uri="{FF2B5EF4-FFF2-40B4-BE49-F238E27FC236}">
                  <a16:creationId xmlns:a16="http://schemas.microsoft.com/office/drawing/2014/main" id="{A7AD8B91-8BAA-D0C0-0D4B-A4E74590F302}"/>
                </a:ext>
              </a:extLst>
            </p:cNvPr>
            <p:cNvCxnSpPr/>
            <p:nvPr userDrawn="1"/>
          </p:nvCxnSpPr>
          <p:spPr>
            <a:xfrm>
              <a:off x="6062388" y="2003123"/>
              <a:ext cx="0" cy="1701053"/>
            </a:xfrm>
            <a:prstGeom prst="line">
              <a:avLst/>
            </a:prstGeom>
            <a:ln w="6350">
              <a:solidFill>
                <a:srgbClr val="EAE6DC"/>
              </a:solidFill>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49EF6071-64DD-5448-8EAA-7C591641C974}"/>
                </a:ext>
              </a:extLst>
            </p:cNvPr>
            <p:cNvSpPr txBox="1"/>
            <p:nvPr userDrawn="1"/>
          </p:nvSpPr>
          <p:spPr>
            <a:xfrm>
              <a:off x="6447864" y="2560920"/>
              <a:ext cx="5022476" cy="369332"/>
            </a:xfrm>
            <a:prstGeom prst="rect">
              <a:avLst/>
            </a:prstGeom>
            <a:noFill/>
          </p:spPr>
          <p:txBody>
            <a:bodyPr wrap="square" rtlCol="0">
              <a:spAutoFit/>
            </a:bodyPr>
            <a:lstStyle/>
            <a:p>
              <a:r>
                <a:rPr lang="en-US" dirty="0">
                  <a:solidFill>
                    <a:schemeClr val="bg1"/>
                  </a:solidFill>
                </a:rPr>
                <a:t>The Particulate Monitoring Company</a:t>
              </a:r>
            </a:p>
          </p:txBody>
        </p:sp>
      </p:grpSp>
      <p:sp>
        <p:nvSpPr>
          <p:cNvPr id="14" name="TextBox 13">
            <a:extLst>
              <a:ext uri="{FF2B5EF4-FFF2-40B4-BE49-F238E27FC236}">
                <a16:creationId xmlns:a16="http://schemas.microsoft.com/office/drawing/2014/main" id="{7ADBB4C4-32C3-C3AF-61D5-D818A42C233A}"/>
              </a:ext>
            </a:extLst>
          </p:cNvPr>
          <p:cNvSpPr txBox="1"/>
          <p:nvPr userDrawn="1"/>
        </p:nvSpPr>
        <p:spPr>
          <a:xfrm>
            <a:off x="8619565" y="5385547"/>
            <a:ext cx="2850775" cy="1477328"/>
          </a:xfrm>
          <a:prstGeom prst="rect">
            <a:avLst/>
          </a:prstGeom>
          <a:noFill/>
        </p:spPr>
        <p:txBody>
          <a:bodyPr wrap="square" rtlCol="0">
            <a:spAutoFit/>
          </a:bodyPr>
          <a:lstStyle/>
          <a:p>
            <a:pPr marR="0" algn="l" rtl="0"/>
            <a:r>
              <a:rPr lang="en-US" sz="1800" b="0" i="0" u="none" strike="noStrike" baseline="300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Call us:  </a:t>
            </a:r>
            <a:r>
              <a:rPr lang="en-US" sz="1800" b="0" i="0" u="none" strike="noStrike" baseline="30000">
                <a:solidFill>
                  <a:schemeClr val="bg1"/>
                </a:solidFill>
                <a:latin typeface="Open Sans" panose="020B0606030504020204" pitchFamily="34" charset="0"/>
              </a:rPr>
              <a:t>+1 978.927.4304</a:t>
            </a:r>
          </a:p>
          <a:p>
            <a:pPr marR="0" algn="l" rtl="0"/>
            <a:r>
              <a:rPr lang="en-US" sz="1800" b="0" i="0" u="none" strike="noStrike" baseline="300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Email us</a:t>
            </a:r>
            <a:r>
              <a:rPr lang="en-US" sz="1800" b="0" i="0" u="none" strike="noStrike" baseline="30000">
                <a:solidFill>
                  <a:schemeClr val="bg1"/>
                </a:solidFill>
                <a:latin typeface="Open Sans Semibold" panose="020B0706030804020204" pitchFamily="34" charset="0"/>
              </a:rPr>
              <a:t>: </a:t>
            </a:r>
            <a:r>
              <a:rPr lang="en-US" sz="1800" b="0" i="0" u="none" strike="noStrike" baseline="30000">
                <a:solidFill>
                  <a:schemeClr val="bg1"/>
                </a:solidFill>
                <a:latin typeface="Open Sans" panose="020B0606030504020204" pitchFamily="34" charset="0"/>
              </a:rPr>
              <a:t>info@auburnfs.com</a:t>
            </a:r>
            <a:endParaRPr lang="en-US" sz="1800" b="0" i="0" u="none" strike="noStrike" baseline="30000">
              <a:solidFill>
                <a:schemeClr val="bg1"/>
              </a:solidFill>
              <a:latin typeface="Open Sans Semibold" panose="020B0706030804020204" pitchFamily="34" charset="0"/>
            </a:endParaRPr>
          </a:p>
          <a:p>
            <a:pPr marR="0" algn="l" rtl="0"/>
            <a:r>
              <a:rPr lang="en-US" sz="1800" b="0" i="0" u="none" strike="noStrike" baseline="300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Learn more: </a:t>
            </a:r>
            <a:r>
              <a:rPr lang="en-US" sz="1800" b="0" i="0" u="none" strike="noStrike" baseline="30000">
                <a:solidFill>
                  <a:schemeClr val="bg1"/>
                </a:solidFill>
                <a:latin typeface="Open Sans" panose="020B0606030504020204" pitchFamily="34" charset="0"/>
              </a:rPr>
              <a:t>www.auburnfs.com</a:t>
            </a:r>
          </a:p>
          <a:p>
            <a:pPr marR="0" algn="l" rtl="0"/>
            <a:endParaRPr lang="fr-FR" sz="1800" b="0" i="0" u="none" strike="noStrike" baseline="30000">
              <a:solidFill>
                <a:schemeClr val="bg1"/>
              </a:solidFill>
              <a:latin typeface="Open Sans" panose="020B0606030504020204" pitchFamily="34" charset="0"/>
            </a:endParaRPr>
          </a:p>
          <a:p>
            <a:pPr marR="0" algn="l" rtl="0"/>
            <a:r>
              <a:rPr lang="fr-FR" sz="1800" b="0" i="0" u="none" strike="noStrike" baseline="30000">
                <a:solidFill>
                  <a:schemeClr val="bg1"/>
                </a:solidFill>
                <a:latin typeface="Open Sans" panose="020B0606030504020204" pitchFamily="34" charset="0"/>
              </a:rPr>
              <a:t>800 Cummings Center, Suite 355W</a:t>
            </a:r>
          </a:p>
          <a:p>
            <a:pPr marR="0" algn="l" rtl="0"/>
            <a:r>
              <a:rPr lang="en-US" sz="1800" b="0" i="0" u="none" strike="noStrike" baseline="30000">
                <a:solidFill>
                  <a:schemeClr val="bg1"/>
                </a:solidFill>
                <a:latin typeface="Open Sans" panose="020B0606030504020204" pitchFamily="34" charset="0"/>
              </a:rPr>
              <a:t>Beverly, MA 01915, USA</a:t>
            </a:r>
          </a:p>
          <a:p>
            <a:endParaRPr lang="en-US">
              <a:solidFill>
                <a:schemeClr val="bg1"/>
              </a:solidFill>
            </a:endParaRPr>
          </a:p>
        </p:txBody>
      </p:sp>
      <p:pic>
        <p:nvPicPr>
          <p:cNvPr id="17" name="Picture 16" descr="A qr code on a white background&#10;&#10;AI-generated content may be incorrect.">
            <a:extLst>
              <a:ext uri="{FF2B5EF4-FFF2-40B4-BE49-F238E27FC236}">
                <a16:creationId xmlns:a16="http://schemas.microsoft.com/office/drawing/2014/main" id="{F57C1782-216B-E919-1CEB-C223E9A4539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07088" y="5385547"/>
            <a:ext cx="1084729" cy="1084729"/>
          </a:xfrm>
          <a:prstGeom prst="rect">
            <a:avLst/>
          </a:prstGeom>
        </p:spPr>
      </p:pic>
      <p:pic>
        <p:nvPicPr>
          <p:cNvPr id="4" name="Picture 3" descr="A white text on a black background&#10;&#10;AI-generated content may be incorrect.">
            <a:extLst>
              <a:ext uri="{FF2B5EF4-FFF2-40B4-BE49-F238E27FC236}">
                <a16:creationId xmlns:a16="http://schemas.microsoft.com/office/drawing/2014/main" id="{7B84B932-7468-90B7-33C2-5CD2BB2653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38880" y="2299053"/>
            <a:ext cx="3276607" cy="893066"/>
          </a:xfrm>
          <a:prstGeom prst="rect">
            <a:avLst/>
          </a:prstGeom>
        </p:spPr>
      </p:pic>
    </p:spTree>
    <p:extLst>
      <p:ext uri="{BB962C8B-B14F-4D97-AF65-F5344CB8AC3E}">
        <p14:creationId xmlns:p14="http://schemas.microsoft.com/office/powerpoint/2010/main" val="1633169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Ref idx="1001">
        <a:schemeClr val="bg1"/>
      </p:bgRef>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2A52FE9E-6762-1548-1AF7-D29CC54E8DB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2801" y="34477"/>
            <a:ext cx="12066398" cy="6789046"/>
          </a:xfrm>
          <a:prstGeom prst="rect">
            <a:avLst/>
          </a:prstGeom>
        </p:spPr>
      </p:pic>
      <p:sp>
        <p:nvSpPr>
          <p:cNvPr id="2" name="Title 1">
            <a:extLst>
              <a:ext uri="{FF2B5EF4-FFF2-40B4-BE49-F238E27FC236}">
                <a16:creationId xmlns:a16="http://schemas.microsoft.com/office/drawing/2014/main" id="{F2E92964-F24F-CBFF-4983-6FA4D1C7545D}"/>
              </a:ext>
            </a:extLst>
          </p:cNvPr>
          <p:cNvSpPr>
            <a:spLocks noGrp="1"/>
          </p:cNvSpPr>
          <p:nvPr>
            <p:ph type="ctrTitle"/>
          </p:nvPr>
        </p:nvSpPr>
        <p:spPr>
          <a:xfrm>
            <a:off x="2796402" y="3020007"/>
            <a:ext cx="7811962" cy="698718"/>
          </a:xfrm>
        </p:spPr>
        <p:txBody>
          <a:bodyPr anchor="b">
            <a:noAutofit/>
          </a:bodyPr>
          <a:lstStyle>
            <a:lvl1pPr algn="l">
              <a:defRPr sz="4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7F93358E-8DED-3FEF-32D5-3E2FBAF3B24E}"/>
              </a:ext>
            </a:extLst>
          </p:cNvPr>
          <p:cNvSpPr>
            <a:spLocks noGrp="1"/>
          </p:cNvSpPr>
          <p:nvPr>
            <p:ph type="subTitle" idx="1"/>
          </p:nvPr>
        </p:nvSpPr>
        <p:spPr>
          <a:xfrm>
            <a:off x="2843467" y="3911952"/>
            <a:ext cx="5539409" cy="61215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B732A260-6B87-1418-066A-A3331B1E119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387535" y="235588"/>
            <a:ext cx="1498007" cy="388827"/>
          </a:xfrm>
          <a:prstGeom prst="rect">
            <a:avLst/>
          </a:prstGeom>
        </p:spPr>
      </p:pic>
    </p:spTree>
    <p:extLst>
      <p:ext uri="{BB962C8B-B14F-4D97-AF65-F5344CB8AC3E}">
        <p14:creationId xmlns:p14="http://schemas.microsoft.com/office/powerpoint/2010/main" val="343846433"/>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bg>
      <p:bgRef idx="1001">
        <a:schemeClr val="bg1"/>
      </p:bgRef>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2A52FE9E-6762-1548-1AF7-D29CC54E8DB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15602" y="86858"/>
            <a:ext cx="11760796" cy="6684285"/>
          </a:xfrm>
          <a:prstGeom prst="rect">
            <a:avLst/>
          </a:prstGeom>
        </p:spPr>
      </p:pic>
      <p:sp>
        <p:nvSpPr>
          <p:cNvPr id="2" name="Title 1">
            <a:extLst>
              <a:ext uri="{FF2B5EF4-FFF2-40B4-BE49-F238E27FC236}">
                <a16:creationId xmlns:a16="http://schemas.microsoft.com/office/drawing/2014/main" id="{F2E92964-F24F-CBFF-4983-6FA4D1C7545D}"/>
              </a:ext>
            </a:extLst>
          </p:cNvPr>
          <p:cNvSpPr>
            <a:spLocks noGrp="1"/>
          </p:cNvSpPr>
          <p:nvPr>
            <p:ph type="ctrTitle"/>
          </p:nvPr>
        </p:nvSpPr>
        <p:spPr>
          <a:xfrm>
            <a:off x="382655" y="3207388"/>
            <a:ext cx="6915977" cy="698718"/>
          </a:xfrm>
        </p:spPr>
        <p:txBody>
          <a:bodyPr anchor="b">
            <a:normAutofit/>
          </a:bodyPr>
          <a:lstStyle>
            <a:lvl1pPr algn="l">
              <a:defRPr sz="3200">
                <a:solidFill>
                  <a:srgbClr val="3F003C"/>
                </a:solidFill>
              </a:defRPr>
            </a:lvl1pPr>
          </a:lstStyle>
          <a:p>
            <a:r>
              <a:rPr lang="en-US"/>
              <a:t>Click to edit Master title style</a:t>
            </a:r>
          </a:p>
        </p:txBody>
      </p:sp>
      <p:sp>
        <p:nvSpPr>
          <p:cNvPr id="3" name="Subtitle 2">
            <a:extLst>
              <a:ext uri="{FF2B5EF4-FFF2-40B4-BE49-F238E27FC236}">
                <a16:creationId xmlns:a16="http://schemas.microsoft.com/office/drawing/2014/main" id="{7F93358E-8DED-3FEF-32D5-3E2FBAF3B24E}"/>
              </a:ext>
            </a:extLst>
          </p:cNvPr>
          <p:cNvSpPr>
            <a:spLocks noGrp="1"/>
          </p:cNvSpPr>
          <p:nvPr>
            <p:ph type="subTitle" idx="1"/>
          </p:nvPr>
        </p:nvSpPr>
        <p:spPr>
          <a:xfrm>
            <a:off x="382655" y="4006081"/>
            <a:ext cx="5539409" cy="612153"/>
          </a:xfrm>
        </p:spPr>
        <p:txBody>
          <a:bodyPr/>
          <a:lstStyle>
            <a:lvl1pPr marL="0" indent="0" algn="l">
              <a:buNone/>
              <a:defRPr sz="2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D412D293-D3CE-4F3D-4664-25B12720AC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387535" y="235588"/>
            <a:ext cx="1498007" cy="388827"/>
          </a:xfrm>
          <a:prstGeom prst="rect">
            <a:avLst/>
          </a:prstGeom>
        </p:spPr>
      </p:pic>
    </p:spTree>
    <p:extLst>
      <p:ext uri="{BB962C8B-B14F-4D97-AF65-F5344CB8AC3E}">
        <p14:creationId xmlns:p14="http://schemas.microsoft.com/office/powerpoint/2010/main" val="152605477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C1D4D71-83A2-7B5D-2EE6-97963E976151}"/>
              </a:ext>
            </a:extLst>
          </p:cNvPr>
          <p:cNvSpPr>
            <a:spLocks noGrp="1"/>
          </p:cNvSpPr>
          <p:nvPr>
            <p:ph type="dt" sz="half" idx="10"/>
          </p:nvPr>
        </p:nvSpPr>
        <p:spPr/>
        <p:txBody>
          <a:bodyPr/>
          <a:lstStyle/>
          <a:p>
            <a:fld id="{B272A705-7EA7-4B8A-ABAB-E17E84DB4205}" type="datetimeFigureOut">
              <a:rPr lang="en-US" smtClean="0"/>
              <a:t>5/4/2026</a:t>
            </a:fld>
            <a:endParaRPr lang="en-US"/>
          </a:p>
        </p:txBody>
      </p:sp>
      <p:sp>
        <p:nvSpPr>
          <p:cNvPr id="5" name="Footer Placeholder 4">
            <a:extLst>
              <a:ext uri="{FF2B5EF4-FFF2-40B4-BE49-F238E27FC236}">
                <a16:creationId xmlns:a16="http://schemas.microsoft.com/office/drawing/2014/main" id="{1D7FC18A-54AE-DEA4-2BF8-547F7B5344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2ECC49-0959-3AE7-EA0F-0F4004593A75}"/>
              </a:ext>
            </a:extLst>
          </p:cNvPr>
          <p:cNvSpPr>
            <a:spLocks noGrp="1"/>
          </p:cNvSpPr>
          <p:nvPr>
            <p:ph type="sldNum" sz="quarter" idx="12"/>
          </p:nvPr>
        </p:nvSpPr>
        <p:spPr/>
        <p:txBody>
          <a:bodyPr/>
          <a:lstStyle/>
          <a:p>
            <a:fld id="{BB927D87-747B-479B-B420-0CCF3AAD830A}" type="slidenum">
              <a:rPr lang="en-US" smtClean="0"/>
              <a:t>‹#›</a:t>
            </a:fld>
            <a:endParaRPr lang="en-US"/>
          </a:p>
        </p:txBody>
      </p:sp>
      <p:pic>
        <p:nvPicPr>
          <p:cNvPr id="8" name="Picture 7" descr="A group of people wearing hard hats&#10;&#10;AI-generated content may be incorrect.">
            <a:extLst>
              <a:ext uri="{FF2B5EF4-FFF2-40B4-BE49-F238E27FC236}">
                <a16:creationId xmlns:a16="http://schemas.microsoft.com/office/drawing/2014/main" id="{6AD76479-D3B4-DAD4-675B-010A1F12579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2981"/>
            <a:ext cx="12192000" cy="6812039"/>
          </a:xfrm>
          <a:prstGeom prst="rect">
            <a:avLst/>
          </a:prstGeom>
        </p:spPr>
      </p:pic>
      <p:sp>
        <p:nvSpPr>
          <p:cNvPr id="9" name="Title 1">
            <a:extLst>
              <a:ext uri="{FF2B5EF4-FFF2-40B4-BE49-F238E27FC236}">
                <a16:creationId xmlns:a16="http://schemas.microsoft.com/office/drawing/2014/main" id="{4C885067-17DB-3ACE-6C9F-08D2DF46218A}"/>
              </a:ext>
            </a:extLst>
          </p:cNvPr>
          <p:cNvSpPr>
            <a:spLocks noGrp="1"/>
          </p:cNvSpPr>
          <p:nvPr>
            <p:ph type="title" hasCustomPrompt="1"/>
          </p:nvPr>
        </p:nvSpPr>
        <p:spPr>
          <a:xfrm>
            <a:off x="4495040" y="2067341"/>
            <a:ext cx="6861589" cy="1616399"/>
          </a:xfrm>
        </p:spPr>
        <p:txBody>
          <a:bodyPr anchor="b">
            <a:normAutofit/>
          </a:bodyPr>
          <a:lstStyle>
            <a:lvl1pPr>
              <a:defRPr sz="4800">
                <a:solidFill>
                  <a:schemeClr val="bg1"/>
                </a:solidFill>
              </a:defRPr>
            </a:lvl1pPr>
          </a:lstStyle>
          <a:p>
            <a:r>
              <a:rPr lang="en-US" dirty="0"/>
              <a:t>Click to edit Section Headline</a:t>
            </a:r>
          </a:p>
        </p:txBody>
      </p:sp>
      <p:sp>
        <p:nvSpPr>
          <p:cNvPr id="10" name="Text Placeholder 2">
            <a:extLst>
              <a:ext uri="{FF2B5EF4-FFF2-40B4-BE49-F238E27FC236}">
                <a16:creationId xmlns:a16="http://schemas.microsoft.com/office/drawing/2014/main" id="{5B32FA36-4A98-A29A-874A-DAAE03412FDF}"/>
              </a:ext>
            </a:extLst>
          </p:cNvPr>
          <p:cNvSpPr>
            <a:spLocks noGrp="1"/>
          </p:cNvSpPr>
          <p:nvPr>
            <p:ph type="body" idx="1"/>
          </p:nvPr>
        </p:nvSpPr>
        <p:spPr>
          <a:xfrm>
            <a:off x="4492210" y="3880594"/>
            <a:ext cx="6861590" cy="1500187"/>
          </a:xfrm>
        </p:spPr>
        <p:txBody>
          <a:bodyPr/>
          <a:lstStyle>
            <a:lvl1pPr marL="0" indent="0">
              <a:buNone/>
              <a:defRPr sz="2400">
                <a:solidFill>
                  <a:srgbClr val="EAE6DC"/>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11" name="Straight Connector 10">
            <a:extLst>
              <a:ext uri="{FF2B5EF4-FFF2-40B4-BE49-F238E27FC236}">
                <a16:creationId xmlns:a16="http://schemas.microsoft.com/office/drawing/2014/main" id="{F80FB108-D966-8E39-87E9-CC1D010E240B}"/>
              </a:ext>
            </a:extLst>
          </p:cNvPr>
          <p:cNvCxnSpPr/>
          <p:nvPr userDrawn="1"/>
        </p:nvCxnSpPr>
        <p:spPr>
          <a:xfrm>
            <a:off x="3988904" y="2067341"/>
            <a:ext cx="0" cy="2524332"/>
          </a:xfrm>
          <a:prstGeom prst="line">
            <a:avLst/>
          </a:prstGeom>
          <a:ln w="9525" cmpd="dbl">
            <a:solidFill>
              <a:srgbClr val="EAE6DC"/>
            </a:solidFill>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27D384EC-C813-24A4-A605-A8D4617AB5A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387535" y="235588"/>
            <a:ext cx="1498007" cy="388827"/>
          </a:xfrm>
          <a:prstGeom prst="rect">
            <a:avLst/>
          </a:prstGeom>
        </p:spPr>
      </p:pic>
      <p:pic>
        <p:nvPicPr>
          <p:cNvPr id="3" name="Picture 2">
            <a:extLst>
              <a:ext uri="{FF2B5EF4-FFF2-40B4-BE49-F238E27FC236}">
                <a16:creationId xmlns:a16="http://schemas.microsoft.com/office/drawing/2014/main" id="{7EDB6847-9233-9AC1-2125-D5C31B12F0C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147835" y="2067341"/>
            <a:ext cx="2197265" cy="2378765"/>
          </a:xfrm>
          <a:prstGeom prst="rect">
            <a:avLst/>
          </a:prstGeom>
        </p:spPr>
      </p:pic>
    </p:spTree>
    <p:extLst>
      <p:ext uri="{BB962C8B-B14F-4D97-AF65-F5344CB8AC3E}">
        <p14:creationId xmlns:p14="http://schemas.microsoft.com/office/powerpoint/2010/main" val="983528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3F003C"/>
        </a:solidFill>
        <a:effectLst/>
      </p:bgPr>
    </p:bg>
    <p:spTree>
      <p:nvGrpSpPr>
        <p:cNvPr id="1" name=""/>
        <p:cNvGrpSpPr/>
        <p:nvPr/>
      </p:nvGrpSpPr>
      <p:grpSpPr>
        <a:xfrm>
          <a:off x="0" y="0"/>
          <a:ext cx="0" cy="0"/>
          <a:chOff x="0" y="0"/>
          <a:chExt cx="0" cy="0"/>
        </a:xfrm>
      </p:grpSpPr>
      <p:pic>
        <p:nvPicPr>
          <p:cNvPr id="13" name="Picture 12" descr="A black and white dotted background&#10;&#10;AI-generated content may be incorrect.">
            <a:extLst>
              <a:ext uri="{FF2B5EF4-FFF2-40B4-BE49-F238E27FC236}">
                <a16:creationId xmlns:a16="http://schemas.microsoft.com/office/drawing/2014/main" id="{DD1C49EC-4393-4E6D-0632-F6484529C1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1974" y="2264195"/>
            <a:ext cx="12088052" cy="6041609"/>
          </a:xfrm>
          <a:prstGeom prst="rect">
            <a:avLst/>
          </a:prstGeom>
        </p:spPr>
      </p:pic>
      <p:sp>
        <p:nvSpPr>
          <p:cNvPr id="2" name="Title 1">
            <a:extLst>
              <a:ext uri="{FF2B5EF4-FFF2-40B4-BE49-F238E27FC236}">
                <a16:creationId xmlns:a16="http://schemas.microsoft.com/office/drawing/2014/main" id="{30C669B9-E735-07DC-54BA-9AD06C7079FD}"/>
              </a:ext>
            </a:extLst>
          </p:cNvPr>
          <p:cNvSpPr>
            <a:spLocks noGrp="1"/>
          </p:cNvSpPr>
          <p:nvPr>
            <p:ph type="title" hasCustomPrompt="1"/>
          </p:nvPr>
        </p:nvSpPr>
        <p:spPr>
          <a:xfrm>
            <a:off x="4495040" y="2067341"/>
            <a:ext cx="6861589" cy="1616399"/>
          </a:xfrm>
        </p:spPr>
        <p:txBody>
          <a:bodyPr anchor="b">
            <a:normAutofit/>
          </a:bodyPr>
          <a:lstStyle>
            <a:lvl1pPr>
              <a:defRPr sz="4800">
                <a:solidFill>
                  <a:schemeClr val="bg1"/>
                </a:solidFill>
              </a:defRPr>
            </a:lvl1pPr>
          </a:lstStyle>
          <a:p>
            <a:r>
              <a:rPr lang="en-US"/>
              <a:t>Click to edit Section Headline</a:t>
            </a:r>
          </a:p>
        </p:txBody>
      </p:sp>
      <p:sp>
        <p:nvSpPr>
          <p:cNvPr id="3" name="Text Placeholder 2">
            <a:extLst>
              <a:ext uri="{FF2B5EF4-FFF2-40B4-BE49-F238E27FC236}">
                <a16:creationId xmlns:a16="http://schemas.microsoft.com/office/drawing/2014/main" id="{5AFC08B5-7502-EAB6-D006-C496FBC8551A}"/>
              </a:ext>
            </a:extLst>
          </p:cNvPr>
          <p:cNvSpPr>
            <a:spLocks noGrp="1"/>
          </p:cNvSpPr>
          <p:nvPr>
            <p:ph type="body" idx="1"/>
          </p:nvPr>
        </p:nvSpPr>
        <p:spPr>
          <a:xfrm>
            <a:off x="4492210" y="3880594"/>
            <a:ext cx="6861590" cy="1500187"/>
          </a:xfrm>
        </p:spPr>
        <p:txBody>
          <a:bodyPr/>
          <a:lstStyle>
            <a:lvl1pPr marL="0" indent="0">
              <a:buNone/>
              <a:defRPr sz="2400">
                <a:solidFill>
                  <a:srgbClr val="EAE6DC"/>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D9C98B-5F6A-0094-5A0C-2754117C63C8}"/>
              </a:ext>
            </a:extLst>
          </p:cNvPr>
          <p:cNvSpPr>
            <a:spLocks noGrp="1"/>
          </p:cNvSpPr>
          <p:nvPr>
            <p:ph type="dt" sz="half" idx="10"/>
          </p:nvPr>
        </p:nvSpPr>
        <p:spPr/>
        <p:txBody>
          <a:bodyPr/>
          <a:lstStyle/>
          <a:p>
            <a:fld id="{B272A705-7EA7-4B8A-ABAB-E17E84DB4205}" type="datetimeFigureOut">
              <a:rPr lang="en-US" smtClean="0"/>
              <a:t>5/4/2026</a:t>
            </a:fld>
            <a:endParaRPr lang="en-US"/>
          </a:p>
        </p:txBody>
      </p:sp>
      <p:sp>
        <p:nvSpPr>
          <p:cNvPr id="5" name="Footer Placeholder 4">
            <a:extLst>
              <a:ext uri="{FF2B5EF4-FFF2-40B4-BE49-F238E27FC236}">
                <a16:creationId xmlns:a16="http://schemas.microsoft.com/office/drawing/2014/main" id="{60DF1892-5DCB-7A7E-A117-BCC8564D6C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554F3F-494E-C4CF-0454-B90DD8DB87EB}"/>
              </a:ext>
            </a:extLst>
          </p:cNvPr>
          <p:cNvSpPr>
            <a:spLocks noGrp="1"/>
          </p:cNvSpPr>
          <p:nvPr>
            <p:ph type="sldNum" sz="quarter" idx="12"/>
          </p:nvPr>
        </p:nvSpPr>
        <p:spPr/>
        <p:txBody>
          <a:bodyPr/>
          <a:lstStyle/>
          <a:p>
            <a:fld id="{BB927D87-747B-479B-B420-0CCF3AAD830A}" type="slidenum">
              <a:rPr lang="en-US" smtClean="0"/>
              <a:t>‹#›</a:t>
            </a:fld>
            <a:endParaRPr lang="en-US"/>
          </a:p>
        </p:txBody>
      </p:sp>
      <p:cxnSp>
        <p:nvCxnSpPr>
          <p:cNvPr id="9" name="Straight Connector 8">
            <a:extLst>
              <a:ext uri="{FF2B5EF4-FFF2-40B4-BE49-F238E27FC236}">
                <a16:creationId xmlns:a16="http://schemas.microsoft.com/office/drawing/2014/main" id="{C4E267CD-F360-1D3D-F730-E6B866E7BACB}"/>
              </a:ext>
            </a:extLst>
          </p:cNvPr>
          <p:cNvCxnSpPr/>
          <p:nvPr userDrawn="1"/>
        </p:nvCxnSpPr>
        <p:spPr>
          <a:xfrm>
            <a:off x="3988904" y="2067341"/>
            <a:ext cx="0" cy="2524332"/>
          </a:xfrm>
          <a:prstGeom prst="line">
            <a:avLst/>
          </a:prstGeom>
          <a:ln w="9525" cmpd="dbl">
            <a:solidFill>
              <a:srgbClr val="EAE6DC"/>
            </a:solidFill>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C8323BD4-8939-9286-2C8E-4324E8ECAAA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47835" y="2067341"/>
            <a:ext cx="2197265" cy="2378765"/>
          </a:xfrm>
          <a:prstGeom prst="rect">
            <a:avLst/>
          </a:prstGeom>
        </p:spPr>
      </p:pic>
      <p:pic>
        <p:nvPicPr>
          <p:cNvPr id="8" name="Picture 7">
            <a:extLst>
              <a:ext uri="{FF2B5EF4-FFF2-40B4-BE49-F238E27FC236}">
                <a16:creationId xmlns:a16="http://schemas.microsoft.com/office/drawing/2014/main" id="{8421AC86-525C-A368-BEC1-DE3C0410058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387535" y="235588"/>
            <a:ext cx="1498007" cy="388827"/>
          </a:xfrm>
          <a:prstGeom prst="rect">
            <a:avLst/>
          </a:prstGeom>
        </p:spPr>
      </p:pic>
    </p:spTree>
    <p:extLst>
      <p:ext uri="{BB962C8B-B14F-4D97-AF65-F5344CB8AC3E}">
        <p14:creationId xmlns:p14="http://schemas.microsoft.com/office/powerpoint/2010/main" val="1358846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2EA537-309B-7C1A-7D96-F468C3111534}"/>
              </a:ext>
            </a:extLst>
          </p:cNvPr>
          <p:cNvSpPr>
            <a:spLocks noGrp="1"/>
          </p:cNvSpPr>
          <p:nvPr>
            <p:ph type="dt" sz="half" idx="10"/>
          </p:nvPr>
        </p:nvSpPr>
        <p:spPr/>
        <p:txBody>
          <a:bodyPr/>
          <a:lstStyle/>
          <a:p>
            <a:fld id="{B272A705-7EA7-4B8A-ABAB-E17E84DB4205}" type="datetimeFigureOut">
              <a:rPr lang="en-US" smtClean="0"/>
              <a:t>5/4/2026</a:t>
            </a:fld>
            <a:endParaRPr lang="en-US"/>
          </a:p>
        </p:txBody>
      </p:sp>
      <p:sp>
        <p:nvSpPr>
          <p:cNvPr id="3" name="Footer Placeholder 2">
            <a:extLst>
              <a:ext uri="{FF2B5EF4-FFF2-40B4-BE49-F238E27FC236}">
                <a16:creationId xmlns:a16="http://schemas.microsoft.com/office/drawing/2014/main" id="{735CF561-4B6A-F1F6-0B91-E51498EA26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BD88D2-C803-439C-930F-5CD7DA2A56B1}"/>
              </a:ext>
            </a:extLst>
          </p:cNvPr>
          <p:cNvSpPr>
            <a:spLocks noGrp="1"/>
          </p:cNvSpPr>
          <p:nvPr>
            <p:ph type="sldNum" sz="quarter" idx="12"/>
          </p:nvPr>
        </p:nvSpPr>
        <p:spPr/>
        <p:txBody>
          <a:bodyPr/>
          <a:lstStyle/>
          <a:p>
            <a:fld id="{BB927D87-747B-479B-B420-0CCF3AAD830A}" type="slidenum">
              <a:rPr lang="en-US" smtClean="0"/>
              <a:t>‹#›</a:t>
            </a:fld>
            <a:endParaRPr lang="en-US"/>
          </a:p>
        </p:txBody>
      </p:sp>
      <p:sp>
        <p:nvSpPr>
          <p:cNvPr id="5" name="Title 1">
            <a:extLst>
              <a:ext uri="{FF2B5EF4-FFF2-40B4-BE49-F238E27FC236}">
                <a16:creationId xmlns:a16="http://schemas.microsoft.com/office/drawing/2014/main" id="{2B522637-1340-801B-6D52-339D7CA8A13F}"/>
              </a:ext>
            </a:extLst>
          </p:cNvPr>
          <p:cNvSpPr>
            <a:spLocks noGrp="1"/>
          </p:cNvSpPr>
          <p:nvPr>
            <p:ph type="title"/>
          </p:nvPr>
        </p:nvSpPr>
        <p:spPr>
          <a:xfrm>
            <a:off x="4492210" y="2067341"/>
            <a:ext cx="6861589" cy="1500187"/>
          </a:xfrm>
        </p:spPr>
        <p:txBody>
          <a:bodyPr anchor="b">
            <a:normAutofit/>
          </a:bodyPr>
          <a:lstStyle>
            <a:lvl1pPr>
              <a:defRPr sz="4800">
                <a:solidFill>
                  <a:srgbClr val="3F003C"/>
                </a:solidFill>
              </a:defRPr>
            </a:lvl1pPr>
          </a:lstStyle>
          <a:p>
            <a:r>
              <a:rPr lang="en-US"/>
              <a:t>Click to edit Master title style</a:t>
            </a:r>
            <a:endParaRPr lang="en-US" dirty="0"/>
          </a:p>
        </p:txBody>
      </p:sp>
      <p:sp>
        <p:nvSpPr>
          <p:cNvPr id="6" name="Text Placeholder 2">
            <a:extLst>
              <a:ext uri="{FF2B5EF4-FFF2-40B4-BE49-F238E27FC236}">
                <a16:creationId xmlns:a16="http://schemas.microsoft.com/office/drawing/2014/main" id="{643F1AEC-3FA9-B087-542D-4C4B74AC6032}"/>
              </a:ext>
            </a:extLst>
          </p:cNvPr>
          <p:cNvSpPr>
            <a:spLocks noGrp="1"/>
          </p:cNvSpPr>
          <p:nvPr>
            <p:ph type="body" idx="1"/>
          </p:nvPr>
        </p:nvSpPr>
        <p:spPr>
          <a:xfrm>
            <a:off x="4492210" y="3752578"/>
            <a:ext cx="6861590" cy="1500187"/>
          </a:xfrm>
        </p:spPr>
        <p:txBody>
          <a:bodyPr/>
          <a:lstStyle>
            <a:lvl1pPr marL="0" indent="0">
              <a:buNone/>
              <a:defRPr sz="2400">
                <a:solidFill>
                  <a:schemeClr val="bg2">
                    <a:lumMod val="50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B60CA69C-039E-9B09-C016-E817CFCDE372}"/>
              </a:ext>
            </a:extLst>
          </p:cNvPr>
          <p:cNvCxnSpPr/>
          <p:nvPr userDrawn="1"/>
        </p:nvCxnSpPr>
        <p:spPr>
          <a:xfrm>
            <a:off x="3988904" y="2067341"/>
            <a:ext cx="0" cy="2524332"/>
          </a:xfrm>
          <a:prstGeom prst="line">
            <a:avLst/>
          </a:prstGeom>
          <a:ln w="9525" cmpd="dbl">
            <a:solidFill>
              <a:srgbClr val="3F003C"/>
            </a:solidFill>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55118580-4FC8-BE95-25B2-06732477FB7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97567" y="1994162"/>
            <a:ext cx="2432308" cy="2636525"/>
          </a:xfrm>
          <a:prstGeom prst="rect">
            <a:avLst/>
          </a:prstGeom>
        </p:spPr>
      </p:pic>
      <p:pic>
        <p:nvPicPr>
          <p:cNvPr id="8" name="Picture 7">
            <a:extLst>
              <a:ext uri="{FF2B5EF4-FFF2-40B4-BE49-F238E27FC236}">
                <a16:creationId xmlns:a16="http://schemas.microsoft.com/office/drawing/2014/main" id="{64C2C25E-8F1D-3454-DA14-5069B80A187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387536" y="235588"/>
            <a:ext cx="1498004" cy="388827"/>
          </a:xfrm>
          <a:prstGeom prst="rect">
            <a:avLst/>
          </a:prstGeom>
        </p:spPr>
      </p:pic>
    </p:spTree>
    <p:extLst>
      <p:ext uri="{BB962C8B-B14F-4D97-AF65-F5344CB8AC3E}">
        <p14:creationId xmlns:p14="http://schemas.microsoft.com/office/powerpoint/2010/main" val="333744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1F66AAA6-7202-85FB-ACF2-7A6CDBAB01F4}"/>
              </a:ext>
            </a:extLst>
          </p:cNvPr>
          <p:cNvSpPr>
            <a:spLocks noGrp="1"/>
          </p:cNvSpPr>
          <p:nvPr>
            <p:ph type="dt" sz="half" idx="10"/>
          </p:nvPr>
        </p:nvSpPr>
        <p:spPr/>
        <p:txBody>
          <a:bodyPr/>
          <a:lstStyle/>
          <a:p>
            <a:fld id="{B272A705-7EA7-4B8A-ABAB-E17E84DB4205}" type="datetimeFigureOut">
              <a:rPr lang="en-US" smtClean="0"/>
              <a:t>5/4/2026</a:t>
            </a:fld>
            <a:endParaRPr lang="en-US"/>
          </a:p>
        </p:txBody>
      </p:sp>
      <p:sp>
        <p:nvSpPr>
          <p:cNvPr id="6" name="Footer Placeholder 5">
            <a:extLst>
              <a:ext uri="{FF2B5EF4-FFF2-40B4-BE49-F238E27FC236}">
                <a16:creationId xmlns:a16="http://schemas.microsoft.com/office/drawing/2014/main" id="{29CB453E-9267-AC14-2785-8EDA7CA491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F1C8C1-91A8-C344-34CA-458D7D7439D2}"/>
              </a:ext>
            </a:extLst>
          </p:cNvPr>
          <p:cNvSpPr>
            <a:spLocks noGrp="1"/>
          </p:cNvSpPr>
          <p:nvPr>
            <p:ph type="sldNum" sz="quarter" idx="12"/>
          </p:nvPr>
        </p:nvSpPr>
        <p:spPr/>
        <p:txBody>
          <a:bodyPr/>
          <a:lstStyle/>
          <a:p>
            <a:fld id="{BB927D87-747B-479B-B420-0CCF3AAD830A}" type="slidenum">
              <a:rPr lang="en-US" smtClean="0"/>
              <a:t>‹#›</a:t>
            </a:fld>
            <a:endParaRPr lang="en-US"/>
          </a:p>
        </p:txBody>
      </p:sp>
      <p:sp>
        <p:nvSpPr>
          <p:cNvPr id="8" name="Title 1">
            <a:extLst>
              <a:ext uri="{FF2B5EF4-FFF2-40B4-BE49-F238E27FC236}">
                <a16:creationId xmlns:a16="http://schemas.microsoft.com/office/drawing/2014/main" id="{EAFA3C3F-9843-AA0A-D507-5835D0A1B89D}"/>
              </a:ext>
            </a:extLst>
          </p:cNvPr>
          <p:cNvSpPr txBox="1">
            <a:spLocks/>
          </p:cNvSpPr>
          <p:nvPr userDrawn="1"/>
        </p:nvSpPr>
        <p:spPr>
          <a:xfrm>
            <a:off x="480391" y="252482"/>
            <a:ext cx="10515600" cy="4285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kern="1200">
                <a:solidFill>
                  <a:srgbClr val="3F003C"/>
                </a:solidFill>
                <a:latin typeface="+mj-lt"/>
                <a:ea typeface="+mj-ea"/>
                <a:cs typeface="+mj-cs"/>
              </a:defRPr>
            </a:lvl1pPr>
          </a:lstStyle>
          <a:p>
            <a:r>
              <a:rPr lang="en-US" sz="2400" dirty="0">
                <a:latin typeface="Open Sans Light" panose="020B0306030504020204" pitchFamily="34" charset="0"/>
                <a:ea typeface="Open Sans Light" panose="020B0306030504020204" pitchFamily="34" charset="0"/>
                <a:cs typeface="Open Sans Light" panose="020B0306030504020204" pitchFamily="34" charset="0"/>
              </a:rPr>
              <a:t>Click to edit Master title style</a:t>
            </a:r>
          </a:p>
        </p:txBody>
      </p:sp>
      <p:cxnSp>
        <p:nvCxnSpPr>
          <p:cNvPr id="9" name="Straight Connector 8">
            <a:extLst>
              <a:ext uri="{FF2B5EF4-FFF2-40B4-BE49-F238E27FC236}">
                <a16:creationId xmlns:a16="http://schemas.microsoft.com/office/drawing/2014/main" id="{0C06AC67-7CAC-3D75-27EC-EF89E360D69F}"/>
              </a:ext>
            </a:extLst>
          </p:cNvPr>
          <p:cNvCxnSpPr>
            <a:cxnSpLocks/>
          </p:cNvCxnSpPr>
          <p:nvPr userDrawn="1"/>
        </p:nvCxnSpPr>
        <p:spPr>
          <a:xfrm>
            <a:off x="480391" y="252482"/>
            <a:ext cx="10167731" cy="0"/>
          </a:xfrm>
          <a:prstGeom prst="line">
            <a:avLst/>
          </a:prstGeom>
          <a:ln w="3175">
            <a:solidFill>
              <a:srgbClr val="3F003C"/>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D125D15-FAA1-B90A-8370-4122063BA73A}"/>
              </a:ext>
            </a:extLst>
          </p:cNvPr>
          <p:cNvCxnSpPr>
            <a:cxnSpLocks/>
          </p:cNvCxnSpPr>
          <p:nvPr userDrawn="1"/>
        </p:nvCxnSpPr>
        <p:spPr>
          <a:xfrm>
            <a:off x="480391" y="681037"/>
            <a:ext cx="10167731" cy="0"/>
          </a:xfrm>
          <a:prstGeom prst="line">
            <a:avLst/>
          </a:prstGeom>
          <a:ln w="3175">
            <a:solidFill>
              <a:srgbClr val="3F003C"/>
            </a:solidFill>
          </a:ln>
        </p:spPr>
        <p:style>
          <a:lnRef idx="2">
            <a:schemeClr val="accent1"/>
          </a:lnRef>
          <a:fillRef idx="0">
            <a:schemeClr val="accent1"/>
          </a:fillRef>
          <a:effectRef idx="1">
            <a:schemeClr val="accent1"/>
          </a:effectRef>
          <a:fontRef idx="minor">
            <a:schemeClr val="tx1"/>
          </a:fontRef>
        </p:style>
      </p:cxnSp>
      <p:sp>
        <p:nvSpPr>
          <p:cNvPr id="11" name="Rectangle: Diagonal Corners Rounded 10">
            <a:extLst>
              <a:ext uri="{FF2B5EF4-FFF2-40B4-BE49-F238E27FC236}">
                <a16:creationId xmlns:a16="http://schemas.microsoft.com/office/drawing/2014/main" id="{0BBB9F6C-DD46-C0FB-5981-817231F89384}"/>
              </a:ext>
            </a:extLst>
          </p:cNvPr>
          <p:cNvSpPr/>
          <p:nvPr userDrawn="1"/>
        </p:nvSpPr>
        <p:spPr>
          <a:xfrm>
            <a:off x="10727634" y="239230"/>
            <a:ext cx="1391478" cy="428525"/>
          </a:xfrm>
          <a:prstGeom prst="round2DiagRect">
            <a:avLst/>
          </a:prstGeom>
          <a:solidFill>
            <a:srgbClr val="3F003C"/>
          </a:solidFill>
          <a:ln>
            <a:solidFill>
              <a:srgbClr val="3F00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048FD41A-8ECC-A1AE-5381-DE3EC90DC23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40409" y="322729"/>
            <a:ext cx="1116234" cy="289733"/>
          </a:xfrm>
          <a:prstGeom prst="rect">
            <a:avLst/>
          </a:prstGeom>
        </p:spPr>
      </p:pic>
    </p:spTree>
    <p:extLst>
      <p:ext uri="{BB962C8B-B14F-4D97-AF65-F5344CB8AC3E}">
        <p14:creationId xmlns:p14="http://schemas.microsoft.com/office/powerpoint/2010/main" val="3599068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FE48B-62A2-A9B8-DFDB-DEC0D19BBCD2}"/>
              </a:ext>
            </a:extLst>
          </p:cNvPr>
          <p:cNvSpPr>
            <a:spLocks noGrp="1"/>
          </p:cNvSpPr>
          <p:nvPr>
            <p:ph type="title"/>
          </p:nvPr>
        </p:nvSpPr>
        <p:spPr>
          <a:xfrm>
            <a:off x="480391" y="252482"/>
            <a:ext cx="10515600" cy="428555"/>
          </a:xfrm>
        </p:spPr>
        <p:txBody>
          <a:bodyPr>
            <a:normAutofit/>
          </a:bodyPr>
          <a:lstStyle>
            <a:lvl1pPr>
              <a:defRPr sz="2400">
                <a:solidFill>
                  <a:srgbClr val="3F003C"/>
                </a:solidFill>
              </a:defRPr>
            </a:lvl1pPr>
          </a:lstStyle>
          <a:p>
            <a:r>
              <a:rPr lang="en-US">
                <a:latin typeface="Open Sans Light" panose="020B0306030504020204" pitchFamily="34" charset="0"/>
                <a:ea typeface="Open Sans Light" panose="020B0306030504020204" pitchFamily="34" charset="0"/>
                <a:cs typeface="Open Sans Light" panose="020B0306030504020204" pitchFamily="34" charset="0"/>
              </a:rPr>
              <a:t>Click to edit Master title style</a:t>
            </a:r>
            <a:endParaRPr lang="en-US" dirty="0"/>
          </a:p>
        </p:txBody>
      </p:sp>
      <p:sp>
        <p:nvSpPr>
          <p:cNvPr id="3" name="Content Placeholder 2">
            <a:extLst>
              <a:ext uri="{FF2B5EF4-FFF2-40B4-BE49-F238E27FC236}">
                <a16:creationId xmlns:a16="http://schemas.microsoft.com/office/drawing/2014/main" id="{6EDDDCE5-6C87-05BD-6C95-DEEDAEDBB2F2}"/>
              </a:ext>
            </a:extLst>
          </p:cNvPr>
          <p:cNvSpPr>
            <a:spLocks noGrp="1"/>
          </p:cNvSpPr>
          <p:nvPr>
            <p:ph idx="1"/>
          </p:nvPr>
        </p:nvSpPr>
        <p:spPr>
          <a:xfrm>
            <a:off x="882926" y="1395319"/>
            <a:ext cx="10515600" cy="4351338"/>
          </a:xfrm>
        </p:spPr>
        <p:txBody>
          <a:bodyPr/>
          <a:lstStyle>
            <a:lvl1pPr>
              <a:buClr>
                <a:srgbClr val="3F003C"/>
              </a:buCl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90634C-8999-5611-C74A-9E33474894BA}"/>
              </a:ext>
            </a:extLst>
          </p:cNvPr>
          <p:cNvSpPr>
            <a:spLocks noGrp="1"/>
          </p:cNvSpPr>
          <p:nvPr>
            <p:ph type="dt" sz="half" idx="10"/>
          </p:nvPr>
        </p:nvSpPr>
        <p:spPr/>
        <p:txBody>
          <a:bodyPr/>
          <a:lstStyle/>
          <a:p>
            <a:fld id="{B272A705-7EA7-4B8A-ABAB-E17E84DB4205}" type="datetimeFigureOut">
              <a:rPr lang="en-US" smtClean="0"/>
              <a:t>5/4/2026</a:t>
            </a:fld>
            <a:endParaRPr lang="en-US"/>
          </a:p>
        </p:txBody>
      </p:sp>
      <p:sp>
        <p:nvSpPr>
          <p:cNvPr id="5" name="Footer Placeholder 4">
            <a:extLst>
              <a:ext uri="{FF2B5EF4-FFF2-40B4-BE49-F238E27FC236}">
                <a16:creationId xmlns:a16="http://schemas.microsoft.com/office/drawing/2014/main" id="{5D6DC999-9E06-CFF9-A089-AF28322B97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399B40-8315-841C-2368-3CC5765AEC24}"/>
              </a:ext>
            </a:extLst>
          </p:cNvPr>
          <p:cNvSpPr>
            <a:spLocks noGrp="1"/>
          </p:cNvSpPr>
          <p:nvPr>
            <p:ph type="sldNum" sz="quarter" idx="12"/>
          </p:nvPr>
        </p:nvSpPr>
        <p:spPr/>
        <p:txBody>
          <a:bodyPr/>
          <a:lstStyle/>
          <a:p>
            <a:fld id="{BB927D87-747B-479B-B420-0CCF3AAD830A}" type="slidenum">
              <a:rPr lang="en-US" smtClean="0"/>
              <a:t>‹#›</a:t>
            </a:fld>
            <a:endParaRPr lang="en-US"/>
          </a:p>
        </p:txBody>
      </p:sp>
      <p:cxnSp>
        <p:nvCxnSpPr>
          <p:cNvPr id="8" name="Straight Connector 7">
            <a:extLst>
              <a:ext uri="{FF2B5EF4-FFF2-40B4-BE49-F238E27FC236}">
                <a16:creationId xmlns:a16="http://schemas.microsoft.com/office/drawing/2014/main" id="{DBB996B6-C4F3-BB5F-2EA8-A51C99D230F0}"/>
              </a:ext>
            </a:extLst>
          </p:cNvPr>
          <p:cNvCxnSpPr>
            <a:cxnSpLocks/>
          </p:cNvCxnSpPr>
          <p:nvPr userDrawn="1"/>
        </p:nvCxnSpPr>
        <p:spPr>
          <a:xfrm>
            <a:off x="480391" y="252482"/>
            <a:ext cx="10167731" cy="0"/>
          </a:xfrm>
          <a:prstGeom prst="line">
            <a:avLst/>
          </a:prstGeom>
          <a:ln w="3175">
            <a:solidFill>
              <a:srgbClr val="3F003C"/>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A404BC6E-212A-1B16-25CC-3D141B7CC8CE}"/>
              </a:ext>
            </a:extLst>
          </p:cNvPr>
          <p:cNvCxnSpPr>
            <a:cxnSpLocks/>
          </p:cNvCxnSpPr>
          <p:nvPr userDrawn="1"/>
        </p:nvCxnSpPr>
        <p:spPr>
          <a:xfrm>
            <a:off x="480391" y="681037"/>
            <a:ext cx="10167731" cy="0"/>
          </a:xfrm>
          <a:prstGeom prst="line">
            <a:avLst/>
          </a:prstGeom>
          <a:ln w="3175">
            <a:solidFill>
              <a:srgbClr val="3F003C"/>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00F3D78-49AE-EC54-C935-32B43D544D8B}"/>
              </a:ext>
            </a:extLst>
          </p:cNvPr>
          <p:cNvCxnSpPr>
            <a:cxnSpLocks/>
          </p:cNvCxnSpPr>
          <p:nvPr userDrawn="1"/>
        </p:nvCxnSpPr>
        <p:spPr>
          <a:xfrm>
            <a:off x="480391" y="6458474"/>
            <a:ext cx="11320670" cy="0"/>
          </a:xfrm>
          <a:prstGeom prst="line">
            <a:avLst/>
          </a:prstGeom>
          <a:ln w="3175">
            <a:solidFill>
              <a:srgbClr val="3F003C"/>
            </a:solidFill>
          </a:ln>
        </p:spPr>
        <p:style>
          <a:lnRef idx="2">
            <a:schemeClr val="accent1"/>
          </a:lnRef>
          <a:fillRef idx="0">
            <a:schemeClr val="accent1"/>
          </a:fillRef>
          <a:effectRef idx="1">
            <a:schemeClr val="accent1"/>
          </a:effectRef>
          <a:fontRef idx="minor">
            <a:schemeClr val="tx1"/>
          </a:fontRef>
        </p:style>
      </p:cxnSp>
      <p:sp>
        <p:nvSpPr>
          <p:cNvPr id="12" name="Rectangle: Diagonal Corners Rounded 11">
            <a:extLst>
              <a:ext uri="{FF2B5EF4-FFF2-40B4-BE49-F238E27FC236}">
                <a16:creationId xmlns:a16="http://schemas.microsoft.com/office/drawing/2014/main" id="{5C412224-008C-DDC9-67D8-82DF80D52257}"/>
              </a:ext>
            </a:extLst>
          </p:cNvPr>
          <p:cNvSpPr/>
          <p:nvPr userDrawn="1"/>
        </p:nvSpPr>
        <p:spPr>
          <a:xfrm>
            <a:off x="10727634" y="239230"/>
            <a:ext cx="1391478" cy="428525"/>
          </a:xfrm>
          <a:prstGeom prst="round2DiagRect">
            <a:avLst/>
          </a:prstGeom>
          <a:solidFill>
            <a:srgbClr val="3F003C"/>
          </a:solidFill>
          <a:ln>
            <a:solidFill>
              <a:srgbClr val="3F00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121A1A0-0F87-6BE2-F73B-251667FF0C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40409" y="322729"/>
            <a:ext cx="1116234" cy="289733"/>
          </a:xfrm>
          <a:prstGeom prst="rect">
            <a:avLst/>
          </a:prstGeom>
        </p:spPr>
      </p:pic>
    </p:spTree>
    <p:extLst>
      <p:ext uri="{BB962C8B-B14F-4D97-AF65-F5344CB8AC3E}">
        <p14:creationId xmlns:p14="http://schemas.microsoft.com/office/powerpoint/2010/main" val="105141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D62E7BF-F0EB-E4E5-A023-9725449B4275}"/>
              </a:ext>
            </a:extLst>
          </p:cNvPr>
          <p:cNvSpPr>
            <a:spLocks noGrp="1"/>
          </p:cNvSpPr>
          <p:nvPr>
            <p:ph type="pic" idx="1"/>
          </p:nvPr>
        </p:nvSpPr>
        <p:spPr>
          <a:xfrm>
            <a:off x="550676" y="1984376"/>
            <a:ext cx="4256648" cy="36972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104346B0-BD88-B8A9-56BA-EC67B5E01DB2}"/>
              </a:ext>
            </a:extLst>
          </p:cNvPr>
          <p:cNvSpPr>
            <a:spLocks noGrp="1"/>
          </p:cNvSpPr>
          <p:nvPr>
            <p:ph type="body" sz="half" idx="2"/>
          </p:nvPr>
        </p:nvSpPr>
        <p:spPr>
          <a:xfrm>
            <a:off x="550675" y="1176337"/>
            <a:ext cx="4256647" cy="645458"/>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66AAA6-7202-85FB-ACF2-7A6CDBAB01F4}"/>
              </a:ext>
            </a:extLst>
          </p:cNvPr>
          <p:cNvSpPr>
            <a:spLocks noGrp="1"/>
          </p:cNvSpPr>
          <p:nvPr>
            <p:ph type="dt" sz="half" idx="10"/>
          </p:nvPr>
        </p:nvSpPr>
        <p:spPr/>
        <p:txBody>
          <a:bodyPr/>
          <a:lstStyle/>
          <a:p>
            <a:fld id="{B272A705-7EA7-4B8A-ABAB-E17E84DB4205}" type="datetimeFigureOut">
              <a:rPr lang="en-US" smtClean="0"/>
              <a:t>5/4/2026</a:t>
            </a:fld>
            <a:endParaRPr lang="en-US"/>
          </a:p>
        </p:txBody>
      </p:sp>
      <p:sp>
        <p:nvSpPr>
          <p:cNvPr id="6" name="Footer Placeholder 5">
            <a:extLst>
              <a:ext uri="{FF2B5EF4-FFF2-40B4-BE49-F238E27FC236}">
                <a16:creationId xmlns:a16="http://schemas.microsoft.com/office/drawing/2014/main" id="{29CB453E-9267-AC14-2785-8EDA7CA491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F1C8C1-91A8-C344-34CA-458D7D7439D2}"/>
              </a:ext>
            </a:extLst>
          </p:cNvPr>
          <p:cNvSpPr>
            <a:spLocks noGrp="1"/>
          </p:cNvSpPr>
          <p:nvPr>
            <p:ph type="sldNum" sz="quarter" idx="12"/>
          </p:nvPr>
        </p:nvSpPr>
        <p:spPr/>
        <p:txBody>
          <a:bodyPr/>
          <a:lstStyle/>
          <a:p>
            <a:fld id="{BB927D87-747B-479B-B420-0CCF3AAD830A}" type="slidenum">
              <a:rPr lang="en-US" smtClean="0"/>
              <a:t>‹#›</a:t>
            </a:fld>
            <a:endParaRPr lang="en-US"/>
          </a:p>
        </p:txBody>
      </p:sp>
      <p:sp>
        <p:nvSpPr>
          <p:cNvPr id="8" name="Title 1">
            <a:extLst>
              <a:ext uri="{FF2B5EF4-FFF2-40B4-BE49-F238E27FC236}">
                <a16:creationId xmlns:a16="http://schemas.microsoft.com/office/drawing/2014/main" id="{EAFA3C3F-9843-AA0A-D507-5835D0A1B89D}"/>
              </a:ext>
            </a:extLst>
          </p:cNvPr>
          <p:cNvSpPr txBox="1">
            <a:spLocks/>
          </p:cNvSpPr>
          <p:nvPr userDrawn="1"/>
        </p:nvSpPr>
        <p:spPr>
          <a:xfrm>
            <a:off x="480391" y="252482"/>
            <a:ext cx="10515600" cy="4285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kern="1200">
                <a:solidFill>
                  <a:srgbClr val="3F003C"/>
                </a:solidFill>
                <a:latin typeface="+mj-lt"/>
                <a:ea typeface="+mj-ea"/>
                <a:cs typeface="+mj-cs"/>
              </a:defRPr>
            </a:lvl1pPr>
          </a:lstStyle>
          <a:p>
            <a:r>
              <a:rPr lang="en-US" sz="2400" dirty="0">
                <a:latin typeface="Open Sans Light" panose="020B0306030504020204" pitchFamily="34" charset="0"/>
                <a:ea typeface="Open Sans Light" panose="020B0306030504020204" pitchFamily="34" charset="0"/>
                <a:cs typeface="Open Sans Light" panose="020B0306030504020204" pitchFamily="34" charset="0"/>
              </a:rPr>
              <a:t>Click to edit Master title style</a:t>
            </a:r>
          </a:p>
        </p:txBody>
      </p:sp>
      <p:cxnSp>
        <p:nvCxnSpPr>
          <p:cNvPr id="9" name="Straight Connector 8">
            <a:extLst>
              <a:ext uri="{FF2B5EF4-FFF2-40B4-BE49-F238E27FC236}">
                <a16:creationId xmlns:a16="http://schemas.microsoft.com/office/drawing/2014/main" id="{0C06AC67-7CAC-3D75-27EC-EF89E360D69F}"/>
              </a:ext>
            </a:extLst>
          </p:cNvPr>
          <p:cNvCxnSpPr>
            <a:cxnSpLocks/>
          </p:cNvCxnSpPr>
          <p:nvPr userDrawn="1"/>
        </p:nvCxnSpPr>
        <p:spPr>
          <a:xfrm>
            <a:off x="480391" y="252482"/>
            <a:ext cx="10167731" cy="0"/>
          </a:xfrm>
          <a:prstGeom prst="line">
            <a:avLst/>
          </a:prstGeom>
          <a:ln w="3175">
            <a:solidFill>
              <a:srgbClr val="3F003C"/>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D125D15-FAA1-B90A-8370-4122063BA73A}"/>
              </a:ext>
            </a:extLst>
          </p:cNvPr>
          <p:cNvCxnSpPr>
            <a:cxnSpLocks/>
          </p:cNvCxnSpPr>
          <p:nvPr userDrawn="1"/>
        </p:nvCxnSpPr>
        <p:spPr>
          <a:xfrm>
            <a:off x="480391" y="681037"/>
            <a:ext cx="10167731" cy="0"/>
          </a:xfrm>
          <a:prstGeom prst="line">
            <a:avLst/>
          </a:prstGeom>
          <a:ln w="3175">
            <a:solidFill>
              <a:srgbClr val="3F003C"/>
            </a:solidFill>
          </a:ln>
        </p:spPr>
        <p:style>
          <a:lnRef idx="2">
            <a:schemeClr val="accent1"/>
          </a:lnRef>
          <a:fillRef idx="0">
            <a:schemeClr val="accent1"/>
          </a:fillRef>
          <a:effectRef idx="1">
            <a:schemeClr val="accent1"/>
          </a:effectRef>
          <a:fontRef idx="minor">
            <a:schemeClr val="tx1"/>
          </a:fontRef>
        </p:style>
      </p:cxnSp>
      <p:sp>
        <p:nvSpPr>
          <p:cNvPr id="11" name="Rectangle: Diagonal Corners Rounded 10">
            <a:extLst>
              <a:ext uri="{FF2B5EF4-FFF2-40B4-BE49-F238E27FC236}">
                <a16:creationId xmlns:a16="http://schemas.microsoft.com/office/drawing/2014/main" id="{0BBB9F6C-DD46-C0FB-5981-817231F89384}"/>
              </a:ext>
            </a:extLst>
          </p:cNvPr>
          <p:cNvSpPr/>
          <p:nvPr userDrawn="1"/>
        </p:nvSpPr>
        <p:spPr>
          <a:xfrm>
            <a:off x="10727634" y="239230"/>
            <a:ext cx="1391478" cy="428525"/>
          </a:xfrm>
          <a:prstGeom prst="round2DiagRect">
            <a:avLst/>
          </a:prstGeom>
          <a:solidFill>
            <a:srgbClr val="3F003C"/>
          </a:solidFill>
          <a:ln>
            <a:solidFill>
              <a:srgbClr val="3F00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2">
            <a:extLst>
              <a:ext uri="{FF2B5EF4-FFF2-40B4-BE49-F238E27FC236}">
                <a16:creationId xmlns:a16="http://schemas.microsoft.com/office/drawing/2014/main" id="{F568C808-705C-3FEF-CD86-EBB72CB533D1}"/>
              </a:ext>
            </a:extLst>
          </p:cNvPr>
          <p:cNvSpPr>
            <a:spLocks noGrp="1"/>
          </p:cNvSpPr>
          <p:nvPr>
            <p:ph idx="13"/>
          </p:nvPr>
        </p:nvSpPr>
        <p:spPr>
          <a:xfrm>
            <a:off x="5289830" y="1199653"/>
            <a:ext cx="6351494" cy="44988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a:extLst>
              <a:ext uri="{FF2B5EF4-FFF2-40B4-BE49-F238E27FC236}">
                <a16:creationId xmlns:a16="http://schemas.microsoft.com/office/drawing/2014/main" id="{048FD41A-8ECC-A1AE-5381-DE3EC90DC23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40409" y="322729"/>
            <a:ext cx="1116234" cy="289733"/>
          </a:xfrm>
          <a:prstGeom prst="rect">
            <a:avLst/>
          </a:prstGeom>
        </p:spPr>
      </p:pic>
    </p:spTree>
    <p:extLst>
      <p:ext uri="{BB962C8B-B14F-4D97-AF65-F5344CB8AC3E}">
        <p14:creationId xmlns:p14="http://schemas.microsoft.com/office/powerpoint/2010/main" val="28990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C9DFBA-D9E4-39EB-5EDA-B67E9F9036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3BD7F1-7BEF-4525-D682-0C26A51D42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358C8C-E325-B00B-D8ED-D6E94E080F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272A705-7EA7-4B8A-ABAB-E17E84DB4205}" type="datetimeFigureOut">
              <a:rPr lang="en-US" smtClean="0"/>
              <a:t>5/4/2026</a:t>
            </a:fld>
            <a:endParaRPr lang="en-US"/>
          </a:p>
        </p:txBody>
      </p:sp>
      <p:sp>
        <p:nvSpPr>
          <p:cNvPr id="5" name="Footer Placeholder 4">
            <a:extLst>
              <a:ext uri="{FF2B5EF4-FFF2-40B4-BE49-F238E27FC236}">
                <a16:creationId xmlns:a16="http://schemas.microsoft.com/office/drawing/2014/main" id="{A9463D53-C4E3-BB4A-B619-84D59B8B0D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BD6E226-1FA7-F89B-439A-200C2BE2BF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B927D87-747B-479B-B420-0CCF3AAD830A}" type="slidenum">
              <a:rPr lang="en-US" smtClean="0"/>
              <a:t>‹#›</a:t>
            </a:fld>
            <a:endParaRPr lang="en-US"/>
          </a:p>
        </p:txBody>
      </p:sp>
    </p:spTree>
    <p:extLst>
      <p:ext uri="{BB962C8B-B14F-4D97-AF65-F5344CB8AC3E}">
        <p14:creationId xmlns:p14="http://schemas.microsoft.com/office/powerpoint/2010/main" val="670911720"/>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0" r:id="rId3"/>
    <p:sldLayoutId id="2147483658" r:id="rId4"/>
    <p:sldLayoutId id="2147483651" r:id="rId5"/>
    <p:sldLayoutId id="2147483655" r:id="rId6"/>
    <p:sldLayoutId id="2147483662" r:id="rId7"/>
    <p:sldLayoutId id="2147483650" r:id="rId8"/>
    <p:sldLayoutId id="2147483657" r:id="rId9"/>
    <p:sldLayoutId id="2147483663"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1.jpeg"/><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8.xm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F49303-D827-5CF6-F1C6-F1F4213036D6}"/>
              </a:ext>
            </a:extLst>
          </p:cNvPr>
          <p:cNvSpPr>
            <a:spLocks noGrp="1"/>
          </p:cNvSpPr>
          <p:nvPr>
            <p:ph type="ctrTitle"/>
          </p:nvPr>
        </p:nvSpPr>
        <p:spPr/>
        <p:txBody>
          <a:bodyPr/>
          <a:lstStyle/>
          <a:p>
            <a:r>
              <a:rPr lang="en-US" dirty="0"/>
              <a:t>PM Laser</a:t>
            </a:r>
          </a:p>
        </p:txBody>
      </p:sp>
      <p:sp>
        <p:nvSpPr>
          <p:cNvPr id="5" name="Subtitle 4">
            <a:extLst>
              <a:ext uri="{FF2B5EF4-FFF2-40B4-BE49-F238E27FC236}">
                <a16:creationId xmlns:a16="http://schemas.microsoft.com/office/drawing/2014/main" id="{365FC6E7-61A6-5E13-0D51-D48B9173D575}"/>
              </a:ext>
            </a:extLst>
          </p:cNvPr>
          <p:cNvSpPr>
            <a:spLocks noGrp="1"/>
          </p:cNvSpPr>
          <p:nvPr>
            <p:ph type="subTitle" idx="1"/>
          </p:nvPr>
        </p:nvSpPr>
        <p:spPr/>
        <p:txBody>
          <a:bodyPr/>
          <a:lstStyle/>
          <a:p>
            <a:r>
              <a:rPr lang="en-US" dirty="0"/>
              <a:t>Optical Forward Scatter</a:t>
            </a:r>
          </a:p>
        </p:txBody>
      </p:sp>
      <p:pic>
        <p:nvPicPr>
          <p:cNvPr id="1026" name="Picture 2">
            <a:extLst>
              <a:ext uri="{FF2B5EF4-FFF2-40B4-BE49-F238E27FC236}">
                <a16:creationId xmlns:a16="http://schemas.microsoft.com/office/drawing/2014/main" id="{688C22EE-062C-C914-E4BE-D4D20EA77D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56532" y="3154937"/>
            <a:ext cx="2593180" cy="1663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7946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933F4-69B5-05A3-02D5-AD1BA80B82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C3EC79-E756-3012-89CE-0FD0578D5DEE}"/>
              </a:ext>
            </a:extLst>
          </p:cNvPr>
          <p:cNvSpPr>
            <a:spLocks noGrp="1"/>
          </p:cNvSpPr>
          <p:nvPr>
            <p:ph type="title"/>
          </p:nvPr>
        </p:nvSpPr>
        <p:spPr/>
        <p:txBody>
          <a:bodyPr/>
          <a:lstStyle/>
          <a:p>
            <a:r>
              <a:rPr lang="en-US" dirty="0"/>
              <a:t>Scattered Mode Operation</a:t>
            </a:r>
          </a:p>
        </p:txBody>
      </p:sp>
      <p:sp>
        <p:nvSpPr>
          <p:cNvPr id="4" name="Content Placeholder 3">
            <a:extLst>
              <a:ext uri="{FF2B5EF4-FFF2-40B4-BE49-F238E27FC236}">
                <a16:creationId xmlns:a16="http://schemas.microsoft.com/office/drawing/2014/main" id="{95C8A3D8-2836-A775-0CAB-1FC945E53B48}"/>
              </a:ext>
            </a:extLst>
          </p:cNvPr>
          <p:cNvSpPr>
            <a:spLocks noGrp="1"/>
          </p:cNvSpPr>
          <p:nvPr>
            <p:ph idx="1"/>
          </p:nvPr>
        </p:nvSpPr>
        <p:spPr>
          <a:xfrm>
            <a:off x="904034" y="1001422"/>
            <a:ext cx="10515600" cy="1817294"/>
          </a:xfrm>
        </p:spPr>
        <p:txBody>
          <a:bodyPr>
            <a:normAutofit fontScale="85000" lnSpcReduction="20000"/>
          </a:bodyPr>
          <a:lstStyle/>
          <a:p>
            <a:r>
              <a:rPr lang="en-US" dirty="0"/>
              <a:t> High sensitivity for low dust concentrations (&lt;0.5mg/Nm</a:t>
            </a:r>
            <a:r>
              <a:rPr lang="en-US" baseline="30000" dirty="0"/>
              <a:t>3</a:t>
            </a:r>
            <a:r>
              <a:rPr lang="en-US" dirty="0"/>
              <a:t>)</a:t>
            </a:r>
          </a:p>
          <a:p>
            <a:r>
              <a:rPr lang="en-US" dirty="0"/>
              <a:t> Not sensitive for dust on the optical windows</a:t>
            </a:r>
          </a:p>
          <a:p>
            <a:pPr marL="0" indent="0">
              <a:buNone/>
            </a:pPr>
            <a:r>
              <a:rPr lang="en-US" b="1" dirty="0"/>
              <a:t>Immunity for dust on the optical windows obtained by:</a:t>
            </a:r>
          </a:p>
          <a:p>
            <a:r>
              <a:rPr lang="en-US" dirty="0"/>
              <a:t> Normalize the scattered dust signal with the direct signal. </a:t>
            </a:r>
          </a:p>
          <a:p>
            <a:r>
              <a:rPr lang="en-US" dirty="0"/>
              <a:t> Optical design that only ”looks” at the sensitive area of the dust path. </a:t>
            </a:r>
          </a:p>
          <a:p>
            <a:endParaRPr lang="en-US" dirty="0"/>
          </a:p>
        </p:txBody>
      </p:sp>
      <p:pic>
        <p:nvPicPr>
          <p:cNvPr id="14" name="Picture 10" descr="tx">
            <a:extLst>
              <a:ext uri="{FF2B5EF4-FFF2-40B4-BE49-F238E27FC236}">
                <a16:creationId xmlns:a16="http://schemas.microsoft.com/office/drawing/2014/main" id="{C7C9375B-FA18-2AB6-C5EB-881D03FF1DC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2109" y="3429000"/>
            <a:ext cx="1143000" cy="91916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1" descr="rx">
            <a:extLst>
              <a:ext uri="{FF2B5EF4-FFF2-40B4-BE49-F238E27FC236}">
                <a16:creationId xmlns:a16="http://schemas.microsoft.com/office/drawing/2014/main" id="{83AD9334-0837-1E77-4AC8-B21146C8836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7709" y="3429000"/>
            <a:ext cx="1143000" cy="949325"/>
          </a:xfrm>
          <a:prstGeom prst="rect">
            <a:avLst/>
          </a:prstGeom>
          <a:noFill/>
          <a:extLst>
            <a:ext uri="{909E8E84-426E-40DD-AFC4-6F175D3DCCD1}">
              <a14:hiddenFill xmlns:a14="http://schemas.microsoft.com/office/drawing/2010/main">
                <a:solidFill>
                  <a:srgbClr val="FFFFFF"/>
                </a:solidFill>
              </a14:hiddenFill>
            </a:ext>
          </a:extLst>
        </p:spPr>
      </p:pic>
      <p:sp>
        <p:nvSpPr>
          <p:cNvPr id="16" name="Freeform 19">
            <a:extLst>
              <a:ext uri="{FF2B5EF4-FFF2-40B4-BE49-F238E27FC236}">
                <a16:creationId xmlns:a16="http://schemas.microsoft.com/office/drawing/2014/main" id="{D63983B6-93DB-9C91-5ECB-F46E24F0B8B0}"/>
              </a:ext>
            </a:extLst>
          </p:cNvPr>
          <p:cNvSpPr>
            <a:spLocks/>
          </p:cNvSpPr>
          <p:nvPr/>
        </p:nvSpPr>
        <p:spPr bwMode="auto">
          <a:xfrm>
            <a:off x="5171309" y="3314700"/>
            <a:ext cx="1600200" cy="647700"/>
          </a:xfrm>
          <a:custGeom>
            <a:avLst/>
            <a:gdLst>
              <a:gd name="T0" fmla="*/ 912 w 912"/>
              <a:gd name="T1" fmla="*/ 408 h 408"/>
              <a:gd name="T2" fmla="*/ 672 w 912"/>
              <a:gd name="T3" fmla="*/ 24 h 408"/>
              <a:gd name="T4" fmla="*/ 528 w 912"/>
              <a:gd name="T5" fmla="*/ 264 h 408"/>
              <a:gd name="T6" fmla="*/ 432 w 912"/>
              <a:gd name="T7" fmla="*/ 360 h 408"/>
              <a:gd name="T8" fmla="*/ 0 w 912"/>
              <a:gd name="T9" fmla="*/ 360 h 408"/>
            </a:gdLst>
            <a:ahLst/>
            <a:cxnLst>
              <a:cxn ang="0">
                <a:pos x="T0" y="T1"/>
              </a:cxn>
              <a:cxn ang="0">
                <a:pos x="T2" y="T3"/>
              </a:cxn>
              <a:cxn ang="0">
                <a:pos x="T4" y="T5"/>
              </a:cxn>
              <a:cxn ang="0">
                <a:pos x="T6" y="T7"/>
              </a:cxn>
              <a:cxn ang="0">
                <a:pos x="T8" y="T9"/>
              </a:cxn>
            </a:cxnLst>
            <a:rect l="0" t="0" r="r" b="b"/>
            <a:pathLst>
              <a:path w="912" h="408">
                <a:moveTo>
                  <a:pt x="912" y="408"/>
                </a:moveTo>
                <a:cubicBezTo>
                  <a:pt x="824" y="228"/>
                  <a:pt x="736" y="48"/>
                  <a:pt x="672" y="24"/>
                </a:cubicBezTo>
                <a:cubicBezTo>
                  <a:pt x="608" y="0"/>
                  <a:pt x="568" y="208"/>
                  <a:pt x="528" y="264"/>
                </a:cubicBezTo>
                <a:cubicBezTo>
                  <a:pt x="488" y="320"/>
                  <a:pt x="520" y="344"/>
                  <a:pt x="432" y="360"/>
                </a:cubicBezTo>
                <a:cubicBezTo>
                  <a:pt x="344" y="376"/>
                  <a:pt x="172" y="368"/>
                  <a:pt x="0" y="360"/>
                </a:cubicBezTo>
              </a:path>
            </a:pathLst>
          </a:custGeom>
          <a:noFill/>
          <a:ln w="25400" cap="flat" cmpd="sng">
            <a:solidFill>
              <a:schemeClr val="hlink"/>
            </a:solidFill>
            <a:prstDash val="sysDot"/>
            <a:round/>
            <a:headEnd type="none" w="med" len="med"/>
            <a:tailEnd type="none" w="med" len="med"/>
          </a:ln>
          <a:effectLst/>
          <a:extLst>
            <a:ext uri="{909E8E84-426E-40DD-AFC4-6F175D3DCCD1}">
              <a14:hiddenFill xmlns:a14="http://schemas.microsoft.com/office/drawing/2010/main">
                <a:solidFill>
                  <a:srgbClr val="FF99CC">
                    <a:alpha val="50000"/>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nchor="ctr">
            <a:spAutoFit/>
          </a:bodyPr>
          <a:lstStyle/>
          <a:p>
            <a:endParaRPr lang="en-US"/>
          </a:p>
        </p:txBody>
      </p:sp>
      <p:sp>
        <p:nvSpPr>
          <p:cNvPr id="18" name="Text Box 23">
            <a:extLst>
              <a:ext uri="{FF2B5EF4-FFF2-40B4-BE49-F238E27FC236}">
                <a16:creationId xmlns:a16="http://schemas.microsoft.com/office/drawing/2014/main" id="{6D246169-431F-92EC-F296-5118715D78AB}"/>
              </a:ext>
            </a:extLst>
          </p:cNvPr>
          <p:cNvSpPr txBox="1">
            <a:spLocks noChangeArrowheads="1"/>
          </p:cNvSpPr>
          <p:nvPr/>
        </p:nvSpPr>
        <p:spPr bwMode="auto">
          <a:xfrm>
            <a:off x="5323709" y="3657600"/>
            <a:ext cx="695325" cy="244475"/>
          </a:xfrm>
          <a:prstGeom prst="rect">
            <a:avLst/>
          </a:prstGeom>
          <a:noFill/>
          <a:ln>
            <a:noFill/>
          </a:ln>
          <a:effectLst/>
          <a:extLst>
            <a:ext uri="{909E8E84-426E-40DD-AFC4-6F175D3DCCD1}">
              <a14:hiddenFill xmlns:a14="http://schemas.microsoft.com/office/drawing/2010/main">
                <a:solidFill>
                  <a:srgbClr val="FF99CC">
                    <a:alpha val="50000"/>
                  </a:srgbClr>
                </a:solidFill>
              </a14:hiddenFill>
            </a:ext>
            <a:ext uri="{91240B29-F687-4F45-9708-019B960494DF}">
              <a14:hiddenLine xmlns:a14="http://schemas.microsoft.com/office/drawing/2010/main" w="25400"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46800" rIns="90000" bIns="46800" anchor="ctr">
            <a:spAutoFit/>
          </a:bodyPr>
          <a:lstStyle/>
          <a:p>
            <a:pPr algn="ctr">
              <a:spcBef>
                <a:spcPct val="0"/>
              </a:spcBef>
              <a:buClrTx/>
              <a:buSzTx/>
              <a:buFontTx/>
              <a:buNone/>
            </a:pPr>
            <a:r>
              <a:rPr lang="en-GB" altLang="en-US" sz="1000" b="1">
                <a:solidFill>
                  <a:schemeClr val="hlink"/>
                </a:solidFill>
                <a:latin typeface="Arial" charset="0"/>
              </a:rPr>
              <a:t>Response</a:t>
            </a:r>
            <a:endParaRPr lang="en-GB" altLang="en-US" sz="1200" b="1">
              <a:latin typeface="Arial" charset="0"/>
            </a:endParaRPr>
          </a:p>
        </p:txBody>
      </p:sp>
      <p:sp>
        <p:nvSpPr>
          <p:cNvPr id="19" name="Text Box 25">
            <a:extLst>
              <a:ext uri="{FF2B5EF4-FFF2-40B4-BE49-F238E27FC236}">
                <a16:creationId xmlns:a16="http://schemas.microsoft.com/office/drawing/2014/main" id="{0700ADC0-00DB-E102-FEBC-679E1A5C8601}"/>
              </a:ext>
            </a:extLst>
          </p:cNvPr>
          <p:cNvSpPr txBox="1">
            <a:spLocks noChangeArrowheads="1"/>
          </p:cNvSpPr>
          <p:nvPr/>
        </p:nvSpPr>
        <p:spPr bwMode="auto">
          <a:xfrm>
            <a:off x="4104509" y="3124200"/>
            <a:ext cx="927100" cy="274638"/>
          </a:xfrm>
          <a:prstGeom prst="rect">
            <a:avLst/>
          </a:prstGeom>
          <a:noFill/>
          <a:ln>
            <a:noFill/>
          </a:ln>
          <a:effectLst/>
          <a:extLst>
            <a:ext uri="{909E8E84-426E-40DD-AFC4-6F175D3DCCD1}">
              <a14:hiddenFill xmlns:a14="http://schemas.microsoft.com/office/drawing/2010/main">
                <a:solidFill>
                  <a:srgbClr val="FF99CC">
                    <a:alpha val="50000"/>
                  </a:srgbClr>
                </a:solidFill>
              </a14:hiddenFill>
            </a:ext>
            <a:ext uri="{91240B29-F687-4F45-9708-019B960494DF}">
              <a14:hiddenLine xmlns:a14="http://schemas.microsoft.com/office/drawing/2010/main" w="25400"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46800" rIns="90000" bIns="46800" anchor="ctr">
            <a:spAutoFit/>
          </a:bodyPr>
          <a:lstStyle/>
          <a:p>
            <a:pPr algn="ctr">
              <a:spcBef>
                <a:spcPct val="0"/>
              </a:spcBef>
              <a:buClrTx/>
              <a:buSzTx/>
              <a:buFontTx/>
              <a:buNone/>
            </a:pPr>
            <a:r>
              <a:rPr lang="en-GB" altLang="en-US" sz="1200" b="1">
                <a:latin typeface="Arial" charset="0"/>
              </a:rPr>
              <a:t>Transmitter</a:t>
            </a:r>
          </a:p>
        </p:txBody>
      </p:sp>
      <p:sp>
        <p:nvSpPr>
          <p:cNvPr id="20" name="Text Box 26">
            <a:extLst>
              <a:ext uri="{FF2B5EF4-FFF2-40B4-BE49-F238E27FC236}">
                <a16:creationId xmlns:a16="http://schemas.microsoft.com/office/drawing/2014/main" id="{FAC18978-131A-EF32-32F1-2B9AA0A130EC}"/>
              </a:ext>
            </a:extLst>
          </p:cNvPr>
          <p:cNvSpPr txBox="1">
            <a:spLocks noChangeArrowheads="1"/>
          </p:cNvSpPr>
          <p:nvPr/>
        </p:nvSpPr>
        <p:spPr bwMode="auto">
          <a:xfrm>
            <a:off x="7076309" y="3124200"/>
            <a:ext cx="722313" cy="274638"/>
          </a:xfrm>
          <a:prstGeom prst="rect">
            <a:avLst/>
          </a:prstGeom>
          <a:noFill/>
          <a:ln>
            <a:noFill/>
          </a:ln>
          <a:effectLst/>
          <a:extLst>
            <a:ext uri="{909E8E84-426E-40DD-AFC4-6F175D3DCCD1}">
              <a14:hiddenFill xmlns:a14="http://schemas.microsoft.com/office/drawing/2010/main">
                <a:solidFill>
                  <a:srgbClr val="FF99CC">
                    <a:alpha val="50000"/>
                  </a:srgbClr>
                </a:solidFill>
              </a14:hiddenFill>
            </a:ext>
            <a:ext uri="{91240B29-F687-4F45-9708-019B960494DF}">
              <a14:hiddenLine xmlns:a14="http://schemas.microsoft.com/office/drawing/2010/main" w="25400"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46800" rIns="90000" bIns="46800" anchor="ctr">
            <a:spAutoFit/>
          </a:bodyPr>
          <a:lstStyle/>
          <a:p>
            <a:pPr algn="ctr">
              <a:spcBef>
                <a:spcPct val="0"/>
              </a:spcBef>
              <a:buClrTx/>
              <a:buSzTx/>
              <a:buFontTx/>
              <a:buNone/>
            </a:pPr>
            <a:r>
              <a:rPr lang="en-GB" altLang="en-US" sz="1200" b="1">
                <a:latin typeface="Arial" charset="0"/>
              </a:rPr>
              <a:t>Receiver</a:t>
            </a:r>
          </a:p>
        </p:txBody>
      </p:sp>
      <p:sp>
        <p:nvSpPr>
          <p:cNvPr id="21" name="Text Box 20">
            <a:extLst>
              <a:ext uri="{FF2B5EF4-FFF2-40B4-BE49-F238E27FC236}">
                <a16:creationId xmlns:a16="http://schemas.microsoft.com/office/drawing/2014/main" id="{0FD2E16C-93F8-3383-6873-47443CE7C7BF}"/>
              </a:ext>
            </a:extLst>
          </p:cNvPr>
          <p:cNvSpPr txBox="1">
            <a:spLocks noChangeArrowheads="1"/>
          </p:cNvSpPr>
          <p:nvPr/>
        </p:nvSpPr>
        <p:spPr bwMode="auto">
          <a:xfrm>
            <a:off x="6390509" y="2895930"/>
            <a:ext cx="1701800" cy="279180"/>
          </a:xfrm>
          <a:prstGeom prst="rect">
            <a:avLst/>
          </a:prstGeom>
          <a:noFill/>
          <a:ln>
            <a:noFill/>
          </a:ln>
          <a:effectLst/>
          <a:extLst>
            <a:ext uri="{909E8E84-426E-40DD-AFC4-6F175D3DCCD1}">
              <a14:hiddenFill xmlns:a14="http://schemas.microsoft.com/office/drawing/2010/main">
                <a:solidFill>
                  <a:srgbClr val="FF99CC">
                    <a:alpha val="50000"/>
                  </a:srgbClr>
                </a:solidFill>
              </a14:hiddenFill>
            </a:ext>
            <a:ext uri="{91240B29-F687-4F45-9708-019B960494DF}">
              <a14:hiddenLine xmlns:a14="http://schemas.microsoft.com/office/drawing/2010/main" w="25400"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46800" rIns="90000" bIns="46800" anchor="ctr">
            <a:spAutoFit/>
          </a:bodyPr>
          <a:lstStyle/>
          <a:p>
            <a:pPr algn="ctr">
              <a:spcBef>
                <a:spcPct val="0"/>
              </a:spcBef>
              <a:buClrTx/>
              <a:buSzTx/>
              <a:buFontTx/>
              <a:buNone/>
            </a:pPr>
            <a:r>
              <a:rPr lang="en-GB" altLang="en-US" sz="1200" b="1" dirty="0">
                <a:latin typeface="Arial" charset="0"/>
              </a:rPr>
              <a:t>Sensitive Area</a:t>
            </a:r>
          </a:p>
        </p:txBody>
      </p:sp>
      <p:sp>
        <p:nvSpPr>
          <p:cNvPr id="22" name="Line 16">
            <a:extLst>
              <a:ext uri="{FF2B5EF4-FFF2-40B4-BE49-F238E27FC236}">
                <a16:creationId xmlns:a16="http://schemas.microsoft.com/office/drawing/2014/main" id="{5196A4CD-8042-906C-DF07-48F9A8CEB397}"/>
              </a:ext>
            </a:extLst>
          </p:cNvPr>
          <p:cNvSpPr>
            <a:spLocks noChangeShapeType="1"/>
          </p:cNvSpPr>
          <p:nvPr/>
        </p:nvSpPr>
        <p:spPr bwMode="auto">
          <a:xfrm flipH="1">
            <a:off x="6466709" y="3256419"/>
            <a:ext cx="381000" cy="142419"/>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3" name="Picture 3">
            <a:extLst>
              <a:ext uri="{FF2B5EF4-FFF2-40B4-BE49-F238E27FC236}">
                <a16:creationId xmlns:a16="http://schemas.microsoft.com/office/drawing/2014/main" id="{BD986B1C-BFAE-D000-28C2-C7843292F7B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63616" y="4378325"/>
            <a:ext cx="2296042" cy="949325"/>
          </a:xfrm>
          <a:prstGeom prst="rect">
            <a:avLst/>
          </a:prstGeom>
          <a:noFill/>
          <a:ln>
            <a:noFill/>
          </a:ln>
          <a:effectLst/>
          <a:extLst>
            <a:ext uri="{909E8E84-426E-40DD-AFC4-6F175D3DCCD1}">
              <a14:hiddenFill xmlns:a14="http://schemas.microsoft.com/office/drawing/2010/main">
                <a:solidFill>
                  <a:srgbClr val="FF99CC">
                    <a:alpha val="50000"/>
                  </a:srgbClr>
                </a:solidFill>
              </a14:hiddenFill>
            </a:ext>
            <a:ext uri="{91240B29-F687-4F45-9708-019B960494DF}">
              <a14:hiddenLine xmlns:a14="http://schemas.microsoft.com/office/drawing/2010/main" w="25400"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4">
            <a:extLst>
              <a:ext uri="{FF2B5EF4-FFF2-40B4-BE49-F238E27FC236}">
                <a16:creationId xmlns:a16="http://schemas.microsoft.com/office/drawing/2014/main" id="{1C11B466-7E2B-C315-0B0E-948B5682A75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78858" y="4408487"/>
            <a:ext cx="2477814" cy="949325"/>
          </a:xfrm>
          <a:prstGeom prst="rect">
            <a:avLst/>
          </a:prstGeom>
          <a:noFill/>
          <a:ln>
            <a:noFill/>
          </a:ln>
          <a:effectLst/>
          <a:extLst>
            <a:ext uri="{909E8E84-426E-40DD-AFC4-6F175D3DCCD1}">
              <a14:hiddenFill xmlns:a14="http://schemas.microsoft.com/office/drawing/2010/main">
                <a:solidFill>
                  <a:srgbClr val="FF99CC">
                    <a:alpha val="50000"/>
                  </a:srgbClr>
                </a:solidFill>
              </a14:hiddenFill>
            </a:ext>
            <a:ext uri="{91240B29-F687-4F45-9708-019B960494DF}">
              <a14:hiddenLine xmlns:a14="http://schemas.microsoft.com/office/drawing/2010/main" w="25400"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5">
            <a:extLst>
              <a:ext uri="{FF2B5EF4-FFF2-40B4-BE49-F238E27FC236}">
                <a16:creationId xmlns:a16="http://schemas.microsoft.com/office/drawing/2014/main" id="{120FA4DA-A374-28A7-F7F4-13B01ACD34D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84060" y="4332999"/>
            <a:ext cx="2477814" cy="994651"/>
          </a:xfrm>
          <a:prstGeom prst="rect">
            <a:avLst/>
          </a:prstGeom>
          <a:noFill/>
          <a:ln>
            <a:noFill/>
          </a:ln>
          <a:effectLst/>
          <a:extLst>
            <a:ext uri="{909E8E84-426E-40DD-AFC4-6F175D3DCCD1}">
              <a14:hiddenFill xmlns:a14="http://schemas.microsoft.com/office/drawing/2010/main">
                <a:solidFill>
                  <a:srgbClr val="FF99CC">
                    <a:alpha val="50000"/>
                  </a:srgbClr>
                </a:solidFill>
              </a14:hiddenFill>
            </a:ext>
            <a:ext uri="{91240B29-F687-4F45-9708-019B960494DF}">
              <a14:hiddenLine xmlns:a14="http://schemas.microsoft.com/office/drawing/2010/main" w="25400"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Line 16">
            <a:extLst>
              <a:ext uri="{FF2B5EF4-FFF2-40B4-BE49-F238E27FC236}">
                <a16:creationId xmlns:a16="http://schemas.microsoft.com/office/drawing/2014/main" id="{B199EB1F-C349-7EDE-5083-C0546083454F}"/>
              </a:ext>
            </a:extLst>
          </p:cNvPr>
          <p:cNvSpPr>
            <a:spLocks noChangeShapeType="1"/>
          </p:cNvSpPr>
          <p:nvPr/>
        </p:nvSpPr>
        <p:spPr bwMode="auto">
          <a:xfrm>
            <a:off x="999284" y="5648035"/>
            <a:ext cx="103251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TextBox 27">
            <a:extLst>
              <a:ext uri="{FF2B5EF4-FFF2-40B4-BE49-F238E27FC236}">
                <a16:creationId xmlns:a16="http://schemas.microsoft.com/office/drawing/2014/main" id="{8D8F56BA-28E5-CBCF-18F1-B5B4808D9C3C}"/>
              </a:ext>
            </a:extLst>
          </p:cNvPr>
          <p:cNvSpPr txBox="1"/>
          <p:nvPr/>
        </p:nvSpPr>
        <p:spPr>
          <a:xfrm>
            <a:off x="1890666" y="5753593"/>
            <a:ext cx="1241942" cy="369332"/>
          </a:xfrm>
          <a:prstGeom prst="rect">
            <a:avLst/>
          </a:prstGeom>
          <a:noFill/>
        </p:spPr>
        <p:txBody>
          <a:bodyPr wrap="square" rtlCol="0">
            <a:spAutoFit/>
          </a:bodyPr>
          <a:lstStyle/>
          <a:p>
            <a:r>
              <a:rPr lang="en-US" dirty="0"/>
              <a:t>Far away</a:t>
            </a:r>
          </a:p>
        </p:txBody>
      </p:sp>
      <p:sp>
        <p:nvSpPr>
          <p:cNvPr id="29" name="TextBox 28">
            <a:extLst>
              <a:ext uri="{FF2B5EF4-FFF2-40B4-BE49-F238E27FC236}">
                <a16:creationId xmlns:a16="http://schemas.microsoft.com/office/drawing/2014/main" id="{A46FC6F3-283C-470B-A011-3816DDAAC071}"/>
              </a:ext>
            </a:extLst>
          </p:cNvPr>
          <p:cNvSpPr txBox="1"/>
          <p:nvPr/>
        </p:nvSpPr>
        <p:spPr>
          <a:xfrm>
            <a:off x="4971459" y="5753593"/>
            <a:ext cx="2100797" cy="369332"/>
          </a:xfrm>
          <a:prstGeom prst="rect">
            <a:avLst/>
          </a:prstGeom>
          <a:noFill/>
        </p:spPr>
        <p:txBody>
          <a:bodyPr wrap="square" rtlCol="0">
            <a:spAutoFit/>
          </a:bodyPr>
          <a:lstStyle/>
          <a:p>
            <a:r>
              <a:rPr lang="en-US" dirty="0"/>
              <a:t>In sensitive area</a:t>
            </a:r>
          </a:p>
        </p:txBody>
      </p:sp>
      <p:sp>
        <p:nvSpPr>
          <p:cNvPr id="30" name="TextBox 29">
            <a:extLst>
              <a:ext uri="{FF2B5EF4-FFF2-40B4-BE49-F238E27FC236}">
                <a16:creationId xmlns:a16="http://schemas.microsoft.com/office/drawing/2014/main" id="{51D12805-EAFC-2EE9-240D-F43FECE1D579}"/>
              </a:ext>
            </a:extLst>
          </p:cNvPr>
          <p:cNvSpPr txBox="1"/>
          <p:nvPr/>
        </p:nvSpPr>
        <p:spPr>
          <a:xfrm>
            <a:off x="8781197" y="5753593"/>
            <a:ext cx="1683539" cy="369326"/>
          </a:xfrm>
          <a:prstGeom prst="rect">
            <a:avLst/>
          </a:prstGeom>
          <a:noFill/>
        </p:spPr>
        <p:txBody>
          <a:bodyPr wrap="square" rtlCol="0">
            <a:spAutoFit/>
          </a:bodyPr>
          <a:lstStyle/>
          <a:p>
            <a:r>
              <a:rPr lang="en-US" dirty="0"/>
              <a:t>Near receiver</a:t>
            </a:r>
          </a:p>
        </p:txBody>
      </p:sp>
    </p:spTree>
    <p:extLst>
      <p:ext uri="{BB962C8B-B14F-4D97-AF65-F5344CB8AC3E}">
        <p14:creationId xmlns:p14="http://schemas.microsoft.com/office/powerpoint/2010/main" val="3048756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122993-E60A-1DB2-BBD6-64212B90777A}"/>
              </a:ext>
            </a:extLst>
          </p:cNvPr>
          <p:cNvSpPr>
            <a:spLocks noGrp="1"/>
          </p:cNvSpPr>
          <p:nvPr>
            <p:ph type="title"/>
          </p:nvPr>
        </p:nvSpPr>
        <p:spPr/>
        <p:txBody>
          <a:bodyPr/>
          <a:lstStyle/>
          <a:p>
            <a:r>
              <a:rPr lang="en-US" dirty="0"/>
              <a:t>Application Considerations</a:t>
            </a:r>
          </a:p>
        </p:txBody>
      </p:sp>
    </p:spTree>
    <p:extLst>
      <p:ext uri="{BB962C8B-B14F-4D97-AF65-F5344CB8AC3E}">
        <p14:creationId xmlns:p14="http://schemas.microsoft.com/office/powerpoint/2010/main" val="1982216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6F47C-BA27-F6D0-61C8-212174B14670}"/>
              </a:ext>
            </a:extLst>
          </p:cNvPr>
          <p:cNvSpPr>
            <a:spLocks noGrp="1"/>
          </p:cNvSpPr>
          <p:nvPr>
            <p:ph type="title"/>
          </p:nvPr>
        </p:nvSpPr>
        <p:spPr/>
        <p:txBody>
          <a:bodyPr/>
          <a:lstStyle/>
          <a:p>
            <a:r>
              <a:rPr lang="en-US" dirty="0"/>
              <a:t>Application Considerations</a:t>
            </a:r>
          </a:p>
        </p:txBody>
      </p:sp>
      <p:sp>
        <p:nvSpPr>
          <p:cNvPr id="6" name="Content Placeholder 3">
            <a:extLst>
              <a:ext uri="{FF2B5EF4-FFF2-40B4-BE49-F238E27FC236}">
                <a16:creationId xmlns:a16="http://schemas.microsoft.com/office/drawing/2014/main" id="{F5354E4A-A083-7286-99B6-9FEEBEF7063A}"/>
              </a:ext>
            </a:extLst>
          </p:cNvPr>
          <p:cNvSpPr>
            <a:spLocks noGrp="1"/>
          </p:cNvSpPr>
          <p:nvPr>
            <p:ph idx="1"/>
          </p:nvPr>
        </p:nvSpPr>
        <p:spPr>
          <a:xfrm>
            <a:off x="838200" y="1383451"/>
            <a:ext cx="10515600" cy="3706502"/>
          </a:xfrm>
        </p:spPr>
        <p:txBody>
          <a:bodyPr>
            <a:normAutofit/>
          </a:bodyPr>
          <a:lstStyle/>
          <a:p>
            <a:r>
              <a:rPr lang="en-US" dirty="0"/>
              <a:t>Fog and water droplets will be measured as dust</a:t>
            </a:r>
          </a:p>
          <a:p>
            <a:endParaRPr lang="en-US" dirty="0"/>
          </a:p>
          <a:p>
            <a:r>
              <a:rPr lang="en-US" dirty="0"/>
              <a:t>High temp &gt;1292°F (700 °C) will make the dust glow and will interfere with the red laser light.</a:t>
            </a:r>
          </a:p>
          <a:p>
            <a:endParaRPr lang="en-US" dirty="0"/>
          </a:p>
          <a:p>
            <a:r>
              <a:rPr lang="en-US" dirty="0"/>
              <a:t>Too thick stack walls will block the sensitive area in scattered mode. </a:t>
            </a:r>
          </a:p>
          <a:p>
            <a:endParaRPr lang="en-US" dirty="0"/>
          </a:p>
          <a:p>
            <a:r>
              <a:rPr lang="en-US" dirty="0"/>
              <a:t>Correct alignment is important to get good results.</a:t>
            </a:r>
          </a:p>
        </p:txBody>
      </p:sp>
    </p:spTree>
    <p:extLst>
      <p:ext uri="{BB962C8B-B14F-4D97-AF65-F5344CB8AC3E}">
        <p14:creationId xmlns:p14="http://schemas.microsoft.com/office/powerpoint/2010/main" val="2838472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D1104-74F3-4266-A608-6BD8D41284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C3CE78-2A83-FA98-D9F9-511826A41BE0}"/>
              </a:ext>
            </a:extLst>
          </p:cNvPr>
          <p:cNvSpPr>
            <a:spLocks noGrp="1"/>
          </p:cNvSpPr>
          <p:nvPr>
            <p:ph type="title"/>
          </p:nvPr>
        </p:nvSpPr>
        <p:spPr/>
        <p:txBody>
          <a:bodyPr/>
          <a:lstStyle/>
          <a:p>
            <a:r>
              <a:rPr lang="en-US" dirty="0"/>
              <a:t>Application Considerations</a:t>
            </a:r>
          </a:p>
        </p:txBody>
      </p:sp>
      <p:sp>
        <p:nvSpPr>
          <p:cNvPr id="6" name="Content Placeholder 3">
            <a:extLst>
              <a:ext uri="{FF2B5EF4-FFF2-40B4-BE49-F238E27FC236}">
                <a16:creationId xmlns:a16="http://schemas.microsoft.com/office/drawing/2014/main" id="{00D5C38C-0B76-D296-DCDF-0AA9D6FEC031}"/>
              </a:ext>
            </a:extLst>
          </p:cNvPr>
          <p:cNvSpPr>
            <a:spLocks noGrp="1"/>
          </p:cNvSpPr>
          <p:nvPr>
            <p:ph idx="1"/>
          </p:nvPr>
        </p:nvSpPr>
        <p:spPr>
          <a:xfrm>
            <a:off x="838200" y="1421550"/>
            <a:ext cx="5257800" cy="4191849"/>
          </a:xfrm>
        </p:spPr>
        <p:txBody>
          <a:bodyPr>
            <a:normAutofit/>
          </a:bodyPr>
          <a:lstStyle/>
          <a:p>
            <a:r>
              <a:rPr lang="en-US" dirty="0"/>
              <a:t>Electrostatic Precipitation, or ESP</a:t>
            </a:r>
          </a:p>
          <a:p>
            <a:pPr lvl="1"/>
            <a:r>
              <a:rPr lang="en-US" dirty="0"/>
              <a:t>Very low particulate concentrations</a:t>
            </a:r>
          </a:p>
          <a:p>
            <a:pPr lvl="1"/>
            <a:r>
              <a:rPr lang="en-US" dirty="0"/>
              <a:t>Measures across the entire ESP path length</a:t>
            </a:r>
          </a:p>
          <a:p>
            <a:pPr lvl="1"/>
            <a:r>
              <a:rPr lang="en-US" dirty="0"/>
              <a:t>More tolerant of dust accumulation by the window</a:t>
            </a:r>
          </a:p>
          <a:p>
            <a:pPr lvl="1"/>
            <a:r>
              <a:rPr lang="en-US" dirty="0"/>
              <a:t>Contactless measurement ensures reliability and </a:t>
            </a:r>
            <a:r>
              <a:rPr lang="en-US" b="1" dirty="0"/>
              <a:t>less electrical noise</a:t>
            </a:r>
          </a:p>
        </p:txBody>
      </p:sp>
      <p:pic>
        <p:nvPicPr>
          <p:cNvPr id="1028" name="Picture 4" descr="Electrostatic Precipitator - an overview | ScienceDirect Topics">
            <a:extLst>
              <a:ext uri="{FF2B5EF4-FFF2-40B4-BE49-F238E27FC236}">
                <a16:creationId xmlns:a16="http://schemas.microsoft.com/office/drawing/2014/main" id="{A7134ED1-C2DF-5429-82C6-2F949ABF43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8142" y="1116750"/>
            <a:ext cx="4265658" cy="4850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702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67C55-6138-1D55-366B-EF3C59ECB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BEDAC6-4262-7E17-9C27-90D6E805E45A}"/>
              </a:ext>
            </a:extLst>
          </p:cNvPr>
          <p:cNvSpPr>
            <a:spLocks noGrp="1"/>
          </p:cNvSpPr>
          <p:nvPr>
            <p:ph type="title"/>
          </p:nvPr>
        </p:nvSpPr>
        <p:spPr/>
        <p:txBody>
          <a:bodyPr/>
          <a:lstStyle/>
          <a:p>
            <a:r>
              <a:rPr lang="en-US" dirty="0"/>
              <a:t>Application Considerations</a:t>
            </a:r>
          </a:p>
        </p:txBody>
      </p:sp>
      <p:sp>
        <p:nvSpPr>
          <p:cNvPr id="6" name="Content Placeholder 3">
            <a:extLst>
              <a:ext uri="{FF2B5EF4-FFF2-40B4-BE49-F238E27FC236}">
                <a16:creationId xmlns:a16="http://schemas.microsoft.com/office/drawing/2014/main" id="{CC8177B1-530B-1F95-768F-BAB129908B21}"/>
              </a:ext>
            </a:extLst>
          </p:cNvPr>
          <p:cNvSpPr>
            <a:spLocks noGrp="1"/>
          </p:cNvSpPr>
          <p:nvPr>
            <p:ph idx="1"/>
          </p:nvPr>
        </p:nvSpPr>
        <p:spPr>
          <a:xfrm>
            <a:off x="838200" y="1421550"/>
            <a:ext cx="4635500" cy="4191849"/>
          </a:xfrm>
        </p:spPr>
        <p:txBody>
          <a:bodyPr>
            <a:normAutofit/>
          </a:bodyPr>
          <a:lstStyle/>
          <a:p>
            <a:r>
              <a:rPr lang="en-US" dirty="0"/>
              <a:t>Aluminum Plants</a:t>
            </a:r>
          </a:p>
          <a:p>
            <a:pPr lvl="1"/>
            <a:r>
              <a:rPr lang="en-US" dirty="0"/>
              <a:t>GTC and FTC outlets often operate with ultra-low PM levels</a:t>
            </a:r>
          </a:p>
          <a:p>
            <a:pPr lvl="1"/>
            <a:r>
              <a:rPr lang="en-US" dirty="0"/>
              <a:t>Resistant to HF and corrosive gases due to fused-silica windows</a:t>
            </a:r>
          </a:p>
          <a:p>
            <a:pPr lvl="1"/>
            <a:r>
              <a:rPr lang="en-US" dirty="0"/>
              <a:t>Full process coverage for non-uniform particulate distribution</a:t>
            </a:r>
          </a:p>
          <a:p>
            <a:pPr lvl="1"/>
            <a:r>
              <a:rPr lang="en-US" dirty="0"/>
              <a:t>Contactless measurement is ideal for abrasive, high-temperature ducts</a:t>
            </a:r>
          </a:p>
          <a:p>
            <a:pPr lvl="1"/>
            <a:endParaRPr lang="en-US" dirty="0"/>
          </a:p>
        </p:txBody>
      </p:sp>
      <p:pic>
        <p:nvPicPr>
          <p:cNvPr id="2050" name="Picture 2" descr="Emirates Global Aluminium | Aeroqual Case Study">
            <a:extLst>
              <a:ext uri="{FF2B5EF4-FFF2-40B4-BE49-F238E27FC236}">
                <a16:creationId xmlns:a16="http://schemas.microsoft.com/office/drawing/2014/main" id="{64DC76A7-EB9E-43CE-6A7E-520607522B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200" y="1818849"/>
            <a:ext cx="5435600" cy="339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0141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AC64E-F414-8C76-0A00-09AD89239D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666D4C-8B2D-B0A0-F32C-5BA57CBF3A65}"/>
              </a:ext>
            </a:extLst>
          </p:cNvPr>
          <p:cNvSpPr>
            <a:spLocks noGrp="1"/>
          </p:cNvSpPr>
          <p:nvPr>
            <p:ph type="title"/>
          </p:nvPr>
        </p:nvSpPr>
        <p:spPr/>
        <p:txBody>
          <a:bodyPr/>
          <a:lstStyle/>
          <a:p>
            <a:r>
              <a:rPr lang="en-US" dirty="0"/>
              <a:t>Application Considerations</a:t>
            </a:r>
          </a:p>
        </p:txBody>
      </p:sp>
      <p:sp>
        <p:nvSpPr>
          <p:cNvPr id="6" name="Content Placeholder 3">
            <a:extLst>
              <a:ext uri="{FF2B5EF4-FFF2-40B4-BE49-F238E27FC236}">
                <a16:creationId xmlns:a16="http://schemas.microsoft.com/office/drawing/2014/main" id="{6DB595D4-E02B-706A-9EE1-1D5FEB635F98}"/>
              </a:ext>
            </a:extLst>
          </p:cNvPr>
          <p:cNvSpPr>
            <a:spLocks noGrp="1"/>
          </p:cNvSpPr>
          <p:nvPr>
            <p:ph idx="1"/>
          </p:nvPr>
        </p:nvSpPr>
        <p:spPr>
          <a:xfrm>
            <a:off x="838200" y="1027850"/>
            <a:ext cx="10858500" cy="2261449"/>
          </a:xfrm>
        </p:spPr>
        <p:txBody>
          <a:bodyPr>
            <a:normAutofit fontScale="92500"/>
          </a:bodyPr>
          <a:lstStyle/>
          <a:p>
            <a:r>
              <a:rPr lang="en-US" dirty="0"/>
              <a:t>Oil &amp; Gas</a:t>
            </a:r>
          </a:p>
          <a:p>
            <a:pPr lvl="1"/>
            <a:r>
              <a:rPr lang="en-US" dirty="0"/>
              <a:t>Measure small PM levels from clean combustion</a:t>
            </a:r>
          </a:p>
          <a:p>
            <a:pPr lvl="1"/>
            <a:r>
              <a:rPr lang="en-US" dirty="0"/>
              <a:t>Heater stacks, cracker furnaces, and coker units often have dry emissions with fine particulate</a:t>
            </a:r>
          </a:p>
          <a:p>
            <a:pPr lvl="1"/>
            <a:r>
              <a:rPr lang="en-US" dirty="0"/>
              <a:t>Requires full-stack particulate averaging and ATEX, IECEx, UKEx certified instrumentation</a:t>
            </a:r>
          </a:p>
          <a:p>
            <a:pPr lvl="1"/>
            <a:r>
              <a:rPr lang="en-US" dirty="0"/>
              <a:t>Refinery furnaces, SRU incinerators, reformer/heater stacks, and thermal oxidizers operate at high flue‑gas temperatures that exceed the limits of less robust sensors.</a:t>
            </a:r>
          </a:p>
        </p:txBody>
      </p:sp>
      <p:pic>
        <p:nvPicPr>
          <p:cNvPr id="3074" name="Picture 2" descr="Oil &amp; gas dust collector rental with HEPA">
            <a:extLst>
              <a:ext uri="{FF2B5EF4-FFF2-40B4-BE49-F238E27FC236}">
                <a16:creationId xmlns:a16="http://schemas.microsoft.com/office/drawing/2014/main" id="{709A27ED-4E29-ABE8-E8C5-805A398E6B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3361267"/>
            <a:ext cx="6705600" cy="2982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2150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BBCE0-F3B7-B78B-5265-66DA1E345C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0DC554-0A4F-1A23-F235-87866780C598}"/>
              </a:ext>
            </a:extLst>
          </p:cNvPr>
          <p:cNvSpPr>
            <a:spLocks noGrp="1"/>
          </p:cNvSpPr>
          <p:nvPr>
            <p:ph type="title"/>
          </p:nvPr>
        </p:nvSpPr>
        <p:spPr/>
        <p:txBody>
          <a:bodyPr/>
          <a:lstStyle/>
          <a:p>
            <a:r>
              <a:rPr lang="en-US" dirty="0"/>
              <a:t>Application Considerations</a:t>
            </a:r>
          </a:p>
        </p:txBody>
      </p:sp>
      <p:sp>
        <p:nvSpPr>
          <p:cNvPr id="6" name="Content Placeholder 3">
            <a:extLst>
              <a:ext uri="{FF2B5EF4-FFF2-40B4-BE49-F238E27FC236}">
                <a16:creationId xmlns:a16="http://schemas.microsoft.com/office/drawing/2014/main" id="{2D574D87-875E-5D85-75FC-9DCFA56DF49D}"/>
              </a:ext>
            </a:extLst>
          </p:cNvPr>
          <p:cNvSpPr>
            <a:spLocks noGrp="1"/>
          </p:cNvSpPr>
          <p:nvPr>
            <p:ph idx="1"/>
          </p:nvPr>
        </p:nvSpPr>
        <p:spPr>
          <a:xfrm>
            <a:off x="5917096" y="1079485"/>
            <a:ext cx="5600700" cy="4673601"/>
          </a:xfrm>
        </p:spPr>
        <p:txBody>
          <a:bodyPr>
            <a:normAutofit/>
          </a:bodyPr>
          <a:lstStyle/>
          <a:p>
            <a:r>
              <a:rPr lang="en-US" dirty="0"/>
              <a:t>Cement</a:t>
            </a:r>
          </a:p>
          <a:p>
            <a:pPr lvl="1"/>
            <a:r>
              <a:rPr lang="en-US" dirty="0"/>
              <a:t>Electrodynamic and triboelectric probes are not suitable for highly abrasive processes or extremely high temperatures. Cross‑stack optics avoid intrusion and withstand extreme kiln/coal‑mill exhausts.</a:t>
            </a:r>
          </a:p>
          <a:p>
            <a:pPr lvl="1"/>
            <a:r>
              <a:rPr lang="en-US" dirty="0"/>
              <a:t>Cement emissions vary throughout the process. A sensor that maintains accuracy despite dust size changes reduces calibration drift and compliance risk.</a:t>
            </a:r>
          </a:p>
          <a:p>
            <a:pPr lvl="1"/>
            <a:r>
              <a:rPr lang="en-US" dirty="0"/>
              <a:t>Forward scatter is widely used in cement groups and OEMs</a:t>
            </a:r>
          </a:p>
        </p:txBody>
      </p:sp>
      <p:pic>
        <p:nvPicPr>
          <p:cNvPr id="4" name="Picture 3">
            <a:extLst>
              <a:ext uri="{FF2B5EF4-FFF2-40B4-BE49-F238E27FC236}">
                <a16:creationId xmlns:a16="http://schemas.microsoft.com/office/drawing/2014/main" id="{06371204-6FDE-5D99-6955-FBE77475E193}"/>
              </a:ext>
            </a:extLst>
          </p:cNvPr>
          <p:cNvPicPr>
            <a:picLocks noChangeAspect="1"/>
          </p:cNvPicPr>
          <p:nvPr/>
        </p:nvPicPr>
        <p:blipFill>
          <a:blip r:embed="rId2"/>
          <a:stretch>
            <a:fillRect/>
          </a:stretch>
        </p:blipFill>
        <p:spPr>
          <a:xfrm>
            <a:off x="787399" y="1079485"/>
            <a:ext cx="4673601" cy="4673601"/>
          </a:xfrm>
          <a:prstGeom prst="rect">
            <a:avLst/>
          </a:prstGeom>
        </p:spPr>
      </p:pic>
    </p:spTree>
    <p:extLst>
      <p:ext uri="{BB962C8B-B14F-4D97-AF65-F5344CB8AC3E}">
        <p14:creationId xmlns:p14="http://schemas.microsoft.com/office/powerpoint/2010/main" val="275857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A4AA5-464C-8E24-908B-605BC98DBB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68C455-2874-EED7-4F18-8750FF9E3D2B}"/>
              </a:ext>
            </a:extLst>
          </p:cNvPr>
          <p:cNvSpPr>
            <a:spLocks noGrp="1"/>
          </p:cNvSpPr>
          <p:nvPr>
            <p:ph type="title"/>
          </p:nvPr>
        </p:nvSpPr>
        <p:spPr/>
        <p:txBody>
          <a:bodyPr/>
          <a:lstStyle/>
          <a:p>
            <a:r>
              <a:rPr lang="en-US" dirty="0"/>
              <a:t>Application Considerations</a:t>
            </a:r>
          </a:p>
        </p:txBody>
      </p:sp>
      <p:sp>
        <p:nvSpPr>
          <p:cNvPr id="6" name="Content Placeholder 3">
            <a:extLst>
              <a:ext uri="{FF2B5EF4-FFF2-40B4-BE49-F238E27FC236}">
                <a16:creationId xmlns:a16="http://schemas.microsoft.com/office/drawing/2014/main" id="{861FDD36-7907-1E57-8D50-524AF4E75174}"/>
              </a:ext>
            </a:extLst>
          </p:cNvPr>
          <p:cNvSpPr>
            <a:spLocks noGrp="1"/>
          </p:cNvSpPr>
          <p:nvPr>
            <p:ph idx="1"/>
          </p:nvPr>
        </p:nvSpPr>
        <p:spPr>
          <a:xfrm>
            <a:off x="838200" y="1027849"/>
            <a:ext cx="5384800" cy="5170819"/>
          </a:xfrm>
        </p:spPr>
        <p:txBody>
          <a:bodyPr>
            <a:normAutofit lnSpcReduction="10000"/>
          </a:bodyPr>
          <a:lstStyle/>
          <a:p>
            <a:r>
              <a:rPr lang="en-US" dirty="0"/>
              <a:t>Power Plants</a:t>
            </a:r>
          </a:p>
          <a:p>
            <a:pPr lvl="1"/>
            <a:r>
              <a:rPr lang="en-US" dirty="0"/>
              <a:t>Including ESP processes, post‑filtration exhaust often has low mg/Nm³ PM</a:t>
            </a:r>
          </a:p>
          <a:p>
            <a:pPr lvl="1"/>
            <a:r>
              <a:rPr lang="en-US" dirty="0"/>
              <a:t>Most systems produce a mix of coarse and fine particulate, demanding baghouse leak detection, burner performance feedback, and mill condition monitoring.</a:t>
            </a:r>
          </a:p>
          <a:p>
            <a:pPr lvl="1"/>
            <a:r>
              <a:rPr lang="en-US" dirty="0"/>
              <a:t>Requires early detection of rising dust levels to prevent dust explosions, filter failures, and worker exposure spikes</a:t>
            </a:r>
          </a:p>
          <a:p>
            <a:pPr lvl="1"/>
            <a:r>
              <a:rPr lang="en-US" dirty="0"/>
              <a:t>Forward scatter instruments </a:t>
            </a:r>
            <a:r>
              <a:rPr lang="en-US" b="1" dirty="0"/>
              <a:t>avoid the sensitivity loss</a:t>
            </a:r>
            <a:r>
              <a:rPr lang="en-US" dirty="0"/>
              <a:t> caused by backscatter optic contamination, enabling higher measurement stability.</a:t>
            </a:r>
          </a:p>
        </p:txBody>
      </p:sp>
      <p:pic>
        <p:nvPicPr>
          <p:cNvPr id="5122" name="Picture 2" descr="Level Measurement in Lime Silos at Coal-Fired Power Plants | Emerson US">
            <a:extLst>
              <a:ext uri="{FF2B5EF4-FFF2-40B4-BE49-F238E27FC236}">
                <a16:creationId xmlns:a16="http://schemas.microsoft.com/office/drawing/2014/main" id="{E554AD14-0C97-BD1A-30ED-D8A771A47E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9225" y="1963738"/>
            <a:ext cx="5446786" cy="3065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193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32F6A-C228-81EE-0E4D-BFCCC6BA45F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1E172A0-C27C-25CD-F48E-7ECCB3ECA765}"/>
              </a:ext>
            </a:extLst>
          </p:cNvPr>
          <p:cNvSpPr>
            <a:spLocks noGrp="1"/>
          </p:cNvSpPr>
          <p:nvPr>
            <p:ph type="title"/>
          </p:nvPr>
        </p:nvSpPr>
        <p:spPr/>
        <p:txBody>
          <a:bodyPr/>
          <a:lstStyle/>
          <a:p>
            <a:r>
              <a:rPr lang="en-US" dirty="0"/>
              <a:t>Value Proposition</a:t>
            </a:r>
          </a:p>
        </p:txBody>
      </p:sp>
    </p:spTree>
    <p:extLst>
      <p:ext uri="{BB962C8B-B14F-4D97-AF65-F5344CB8AC3E}">
        <p14:creationId xmlns:p14="http://schemas.microsoft.com/office/powerpoint/2010/main" val="19174097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AEE62-A712-7B71-0506-74826259F9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3D281F-36F4-8255-8AC0-B19BACFFB05B}"/>
              </a:ext>
            </a:extLst>
          </p:cNvPr>
          <p:cNvSpPr>
            <a:spLocks noGrp="1"/>
          </p:cNvSpPr>
          <p:nvPr>
            <p:ph type="title"/>
          </p:nvPr>
        </p:nvSpPr>
        <p:spPr/>
        <p:txBody>
          <a:bodyPr/>
          <a:lstStyle/>
          <a:p>
            <a:r>
              <a:rPr lang="en-US" dirty="0"/>
              <a:t>Value Proposition</a:t>
            </a:r>
          </a:p>
        </p:txBody>
      </p:sp>
      <p:sp>
        <p:nvSpPr>
          <p:cNvPr id="27" name="Text Box 5">
            <a:extLst>
              <a:ext uri="{FF2B5EF4-FFF2-40B4-BE49-F238E27FC236}">
                <a16:creationId xmlns:a16="http://schemas.microsoft.com/office/drawing/2014/main" id="{59FB4CEF-390F-0B30-A4B9-E3F787C1C7A7}"/>
              </a:ext>
            </a:extLst>
          </p:cNvPr>
          <p:cNvSpPr txBox="1">
            <a:spLocks noChangeArrowheads="1"/>
          </p:cNvSpPr>
          <p:nvPr/>
        </p:nvSpPr>
        <p:spPr bwMode="auto">
          <a:xfrm>
            <a:off x="1227695" y="1140443"/>
            <a:ext cx="9374402"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buFont typeface="+mj-lt"/>
              <a:buAutoNum type="arabicParenR"/>
            </a:pPr>
            <a:r>
              <a:rPr lang="en-US" altLang="en-US" sz="2400" dirty="0"/>
              <a:t>Forward‑scatter measurement delivers unmatched </a:t>
            </a:r>
            <a:r>
              <a:rPr lang="en-US" altLang="en-US" sz="2400" b="1" dirty="0"/>
              <a:t>low‑dust sensitivity</a:t>
            </a:r>
            <a:r>
              <a:rPr lang="en-US" altLang="en-US" sz="2400" dirty="0"/>
              <a:t>, enabling accurate detection even at concentrations of </a:t>
            </a:r>
            <a:r>
              <a:rPr lang="en-US" altLang="en-US" sz="2400" b="1" dirty="0"/>
              <a:t>0.05 mg/Nm³</a:t>
            </a:r>
            <a:r>
              <a:rPr lang="en-US" altLang="en-US" sz="2400" dirty="0"/>
              <a:t>.</a:t>
            </a:r>
          </a:p>
          <a:p>
            <a:pPr marL="914400" lvl="1" indent="-457200">
              <a:buFont typeface="+mj-lt"/>
              <a:buAutoNum type="alphaLcPeriod"/>
            </a:pPr>
            <a:r>
              <a:rPr lang="en-US" altLang="en-US" sz="2400" dirty="0"/>
              <a:t>Higher sensitivity for fine particulates compared to backscatter. </a:t>
            </a:r>
          </a:p>
          <a:p>
            <a:pPr marL="914400" lvl="1" indent="-457200">
              <a:buFont typeface="+mj-lt"/>
              <a:buAutoNum type="alphaLcPeriod"/>
            </a:pPr>
            <a:r>
              <a:rPr lang="en-US" altLang="en-US" sz="2400" dirty="0"/>
              <a:t>Ideal for clean‑stack, regulatory, or low‑opacity applications requiring precision.</a:t>
            </a:r>
          </a:p>
          <a:p>
            <a:pPr marL="914400" lvl="1" indent="-457200">
              <a:buFont typeface="+mj-lt"/>
              <a:buAutoNum type="alphaLcPeriod"/>
            </a:pPr>
            <a:r>
              <a:rPr lang="en-US" altLang="en-US" sz="2400" dirty="0"/>
              <a:t>Measures across the </a:t>
            </a:r>
            <a:r>
              <a:rPr lang="en-US" altLang="en-US" sz="2400" b="1" dirty="0"/>
              <a:t>full optical path</a:t>
            </a:r>
            <a:r>
              <a:rPr lang="en-US" altLang="en-US" sz="2400" dirty="0"/>
              <a:t>, improving data quality and representativeness.</a:t>
            </a:r>
          </a:p>
        </p:txBody>
      </p:sp>
      <p:pic>
        <p:nvPicPr>
          <p:cNvPr id="3" name="Picture 2">
            <a:extLst>
              <a:ext uri="{FF2B5EF4-FFF2-40B4-BE49-F238E27FC236}">
                <a16:creationId xmlns:a16="http://schemas.microsoft.com/office/drawing/2014/main" id="{DBB083BE-56F9-9FE6-0B9D-EFF2F960631D}"/>
              </a:ext>
            </a:extLst>
          </p:cNvPr>
          <p:cNvPicPr>
            <a:picLocks noChangeAspect="1"/>
          </p:cNvPicPr>
          <p:nvPr/>
        </p:nvPicPr>
        <p:blipFill>
          <a:blip r:embed="rId2"/>
          <a:stretch>
            <a:fillRect/>
          </a:stretch>
        </p:blipFill>
        <p:spPr>
          <a:xfrm>
            <a:off x="4277393" y="4556763"/>
            <a:ext cx="3637214" cy="1491667"/>
          </a:xfrm>
          <a:prstGeom prst="rect">
            <a:avLst/>
          </a:prstGeom>
        </p:spPr>
      </p:pic>
    </p:spTree>
    <p:extLst>
      <p:ext uri="{BB962C8B-B14F-4D97-AF65-F5344CB8AC3E}">
        <p14:creationId xmlns:p14="http://schemas.microsoft.com/office/powerpoint/2010/main" val="2373883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BAC3A3A-0A88-8C63-EE09-0068B400DA11}"/>
              </a:ext>
            </a:extLst>
          </p:cNvPr>
          <p:cNvSpPr>
            <a:spLocks noGrp="1"/>
          </p:cNvSpPr>
          <p:nvPr>
            <p:ph type="title"/>
          </p:nvPr>
        </p:nvSpPr>
        <p:spPr>
          <a:xfrm>
            <a:off x="4492211" y="1239596"/>
            <a:ext cx="6861589" cy="731277"/>
          </a:xfrm>
        </p:spPr>
        <p:txBody>
          <a:bodyPr>
            <a:normAutofit fontScale="90000"/>
          </a:bodyPr>
          <a:lstStyle/>
          <a:p>
            <a:r>
              <a:rPr lang="en-US" dirty="0"/>
              <a:t>Agenda</a:t>
            </a:r>
          </a:p>
        </p:txBody>
      </p:sp>
      <p:sp>
        <p:nvSpPr>
          <p:cNvPr id="5" name="Text Placeholder 4">
            <a:extLst>
              <a:ext uri="{FF2B5EF4-FFF2-40B4-BE49-F238E27FC236}">
                <a16:creationId xmlns:a16="http://schemas.microsoft.com/office/drawing/2014/main" id="{D53FC5B8-F7E6-5F86-B852-93EEE93DBAEB}"/>
              </a:ext>
            </a:extLst>
          </p:cNvPr>
          <p:cNvSpPr>
            <a:spLocks noGrp="1"/>
          </p:cNvSpPr>
          <p:nvPr>
            <p:ph type="body" idx="1"/>
          </p:nvPr>
        </p:nvSpPr>
        <p:spPr>
          <a:xfrm>
            <a:off x="4492211" y="2045309"/>
            <a:ext cx="6861590" cy="2767382"/>
          </a:xfrm>
        </p:spPr>
        <p:txBody>
          <a:bodyPr>
            <a:normAutofit/>
          </a:bodyPr>
          <a:lstStyle/>
          <a:p>
            <a:pPr marL="457200" indent="-457200">
              <a:buAutoNum type="arabicPeriod"/>
            </a:pPr>
            <a:r>
              <a:rPr lang="en-US" dirty="0">
                <a:solidFill>
                  <a:srgbClr val="3F003C"/>
                </a:solidFill>
              </a:rPr>
              <a:t>Product Overview</a:t>
            </a:r>
          </a:p>
          <a:p>
            <a:pPr marL="457200" indent="-457200">
              <a:buAutoNum type="arabicPeriod"/>
            </a:pPr>
            <a:r>
              <a:rPr lang="en-US" dirty="0">
                <a:solidFill>
                  <a:srgbClr val="3F003C"/>
                </a:solidFill>
              </a:rPr>
              <a:t>Application Considerations</a:t>
            </a:r>
          </a:p>
          <a:p>
            <a:pPr marL="457200" indent="-457200">
              <a:buAutoNum type="arabicPeriod"/>
            </a:pPr>
            <a:r>
              <a:rPr lang="en-US" dirty="0">
                <a:solidFill>
                  <a:srgbClr val="3F003C"/>
                </a:solidFill>
              </a:rPr>
              <a:t>Value Proposition</a:t>
            </a:r>
          </a:p>
          <a:p>
            <a:pPr marL="457200" indent="-457200">
              <a:buAutoNum type="arabicPeriod"/>
            </a:pPr>
            <a:r>
              <a:rPr lang="en-US" dirty="0">
                <a:solidFill>
                  <a:srgbClr val="3F003C"/>
                </a:solidFill>
              </a:rPr>
              <a:t>Configuration</a:t>
            </a:r>
          </a:p>
          <a:p>
            <a:pPr marL="457200" indent="-457200">
              <a:buAutoNum type="arabicPeriod"/>
            </a:pPr>
            <a:r>
              <a:rPr lang="en-US" dirty="0">
                <a:solidFill>
                  <a:srgbClr val="3F003C"/>
                </a:solidFill>
              </a:rPr>
              <a:t>Install &amp; Operation</a:t>
            </a:r>
          </a:p>
          <a:p>
            <a:pPr marL="457200" indent="-457200">
              <a:buAutoNum type="arabicPeriod"/>
            </a:pPr>
            <a:r>
              <a:rPr lang="en-US" dirty="0">
                <a:solidFill>
                  <a:srgbClr val="3F003C"/>
                </a:solidFill>
              </a:rPr>
              <a:t>Supporting Software</a:t>
            </a:r>
          </a:p>
        </p:txBody>
      </p:sp>
    </p:spTree>
    <p:extLst>
      <p:ext uri="{BB962C8B-B14F-4D97-AF65-F5344CB8AC3E}">
        <p14:creationId xmlns:p14="http://schemas.microsoft.com/office/powerpoint/2010/main" val="38275164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18655-BFB7-9E4C-01F2-F5D30BC227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E0E40F-9A97-EEAF-56E2-4C5732A3B20E}"/>
              </a:ext>
            </a:extLst>
          </p:cNvPr>
          <p:cNvSpPr>
            <a:spLocks noGrp="1"/>
          </p:cNvSpPr>
          <p:nvPr>
            <p:ph type="title"/>
          </p:nvPr>
        </p:nvSpPr>
        <p:spPr/>
        <p:txBody>
          <a:bodyPr/>
          <a:lstStyle/>
          <a:p>
            <a:r>
              <a:rPr lang="en-US" dirty="0"/>
              <a:t>Value Proposition</a:t>
            </a:r>
          </a:p>
        </p:txBody>
      </p:sp>
      <p:sp>
        <p:nvSpPr>
          <p:cNvPr id="27" name="Text Box 5">
            <a:extLst>
              <a:ext uri="{FF2B5EF4-FFF2-40B4-BE49-F238E27FC236}">
                <a16:creationId xmlns:a16="http://schemas.microsoft.com/office/drawing/2014/main" id="{8500EDC6-A06D-B74D-AC56-78CF81DF0003}"/>
              </a:ext>
            </a:extLst>
          </p:cNvPr>
          <p:cNvSpPr txBox="1">
            <a:spLocks noChangeArrowheads="1"/>
          </p:cNvSpPr>
          <p:nvPr/>
        </p:nvSpPr>
        <p:spPr bwMode="auto">
          <a:xfrm>
            <a:off x="1227695" y="1140443"/>
            <a:ext cx="9374402"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buFont typeface="+mj-lt"/>
              <a:buAutoNum type="arabicParenR" startAt="2"/>
            </a:pPr>
            <a:r>
              <a:rPr lang="en-US" altLang="en-US" sz="2400" dirty="0"/>
              <a:t>Why accuracy matters: small deviations at low concentrations greatly impact compliance and safety.</a:t>
            </a:r>
          </a:p>
          <a:p>
            <a:pPr marL="457200" indent="-457200">
              <a:buFont typeface="+mj-lt"/>
              <a:buAutoNum type="arabicParenR" startAt="2"/>
            </a:pPr>
            <a:endParaRPr lang="en-US" altLang="en-US" sz="2400" dirty="0"/>
          </a:p>
          <a:p>
            <a:pPr marL="914400" lvl="1" indent="-457200">
              <a:buFont typeface="+mj-lt"/>
              <a:buAutoNum type="alphaLcPeriod"/>
            </a:pPr>
            <a:r>
              <a:rPr lang="en-US" altLang="en-US" sz="2400" dirty="0"/>
              <a:t>High sensitivity to small particle sizes (&gt;1 </a:t>
            </a:r>
            <a:r>
              <a:rPr lang="el-GR" altLang="en-US" sz="2400" dirty="0"/>
              <a:t>μ</a:t>
            </a:r>
            <a:r>
              <a:rPr lang="en-US" altLang="en-US" sz="2400" dirty="0"/>
              <a:t>m). </a:t>
            </a:r>
          </a:p>
          <a:p>
            <a:pPr marL="914400" lvl="1" indent="-457200">
              <a:buFont typeface="+mj-lt"/>
              <a:buAutoNum type="alphaLcPeriod"/>
            </a:pPr>
            <a:endParaRPr lang="en-US" altLang="en-US" sz="2400" dirty="0"/>
          </a:p>
          <a:p>
            <a:pPr marL="914400" lvl="1" indent="-457200">
              <a:buFont typeface="+mj-lt"/>
              <a:buAutoNum type="alphaLcPeriod"/>
            </a:pPr>
            <a:r>
              <a:rPr lang="en-US" altLang="en-US" sz="2400" dirty="0"/>
              <a:t>Stable, repeatable measurements using dual‑mode (transmission + scatter) technology. </a:t>
            </a:r>
          </a:p>
          <a:p>
            <a:pPr marL="914400" lvl="1" indent="-457200">
              <a:buFont typeface="+mj-lt"/>
              <a:buAutoNum type="alphaLcPeriod"/>
            </a:pPr>
            <a:endParaRPr lang="en-US" altLang="en-US" sz="2400" dirty="0"/>
          </a:p>
          <a:p>
            <a:pPr marL="914400" lvl="1" indent="-457200">
              <a:buFont typeface="+mj-lt"/>
              <a:buAutoNum type="alphaLcPeriod"/>
            </a:pPr>
            <a:r>
              <a:rPr lang="en-US" altLang="en-US" sz="2400" dirty="0"/>
              <a:t>Robust performance in harsh, dusty, and high‑velocity environments. </a:t>
            </a:r>
          </a:p>
        </p:txBody>
      </p:sp>
    </p:spTree>
    <p:extLst>
      <p:ext uri="{BB962C8B-B14F-4D97-AF65-F5344CB8AC3E}">
        <p14:creationId xmlns:p14="http://schemas.microsoft.com/office/powerpoint/2010/main" val="37022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6378F-E2F1-9D59-67B6-24AEE2C25A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DDD4C1-C644-FE75-911B-7571F3E049B7}"/>
              </a:ext>
            </a:extLst>
          </p:cNvPr>
          <p:cNvSpPr>
            <a:spLocks noGrp="1"/>
          </p:cNvSpPr>
          <p:nvPr>
            <p:ph type="title"/>
          </p:nvPr>
        </p:nvSpPr>
        <p:spPr/>
        <p:txBody>
          <a:bodyPr/>
          <a:lstStyle/>
          <a:p>
            <a:r>
              <a:rPr lang="en-US" dirty="0"/>
              <a:t>Value Proposition</a:t>
            </a:r>
          </a:p>
        </p:txBody>
      </p:sp>
      <p:sp>
        <p:nvSpPr>
          <p:cNvPr id="27" name="Text Box 5">
            <a:extLst>
              <a:ext uri="{FF2B5EF4-FFF2-40B4-BE49-F238E27FC236}">
                <a16:creationId xmlns:a16="http://schemas.microsoft.com/office/drawing/2014/main" id="{C90D8D0B-8770-620B-7C96-393160056B53}"/>
              </a:ext>
            </a:extLst>
          </p:cNvPr>
          <p:cNvSpPr txBox="1">
            <a:spLocks noChangeArrowheads="1"/>
          </p:cNvSpPr>
          <p:nvPr/>
        </p:nvSpPr>
        <p:spPr bwMode="auto">
          <a:xfrm>
            <a:off x="1227695" y="1381743"/>
            <a:ext cx="9374402"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buFont typeface="+mj-lt"/>
              <a:buAutoNum type="arabicParenR" startAt="3"/>
            </a:pPr>
            <a:r>
              <a:rPr lang="en-US" altLang="en-US" sz="2400" dirty="0"/>
              <a:t>Operators value a monitor that doesn’t require constant attention. Forward‑scatter implementation reduces downtime through:</a:t>
            </a:r>
          </a:p>
          <a:p>
            <a:pPr marL="457200" indent="-457200">
              <a:buFont typeface="+mj-lt"/>
              <a:buAutoNum type="arabicParenR" startAt="3"/>
            </a:pPr>
            <a:endParaRPr lang="en-US" altLang="en-US" sz="2400" dirty="0"/>
          </a:p>
          <a:p>
            <a:pPr marL="914400" lvl="1" indent="-457200">
              <a:buFont typeface="+mj-lt"/>
              <a:buAutoNum type="alphaLcPeriod"/>
            </a:pPr>
            <a:r>
              <a:rPr lang="en-US" altLang="en-US" sz="2400" dirty="0"/>
              <a:t>Non‑contact design — eliminates probe fouling. </a:t>
            </a:r>
          </a:p>
          <a:p>
            <a:pPr marL="914400" lvl="1" indent="-457200">
              <a:buFont typeface="+mj-lt"/>
              <a:buAutoNum type="alphaLcPeriod"/>
            </a:pPr>
            <a:endParaRPr lang="en-US" altLang="en-US" sz="2400" dirty="0"/>
          </a:p>
          <a:p>
            <a:pPr marL="914400" lvl="1" indent="-457200">
              <a:buFont typeface="+mj-lt"/>
              <a:buAutoNum type="alphaLcPeriod"/>
            </a:pPr>
            <a:r>
              <a:rPr lang="en-US" altLang="en-US" sz="2400" dirty="0"/>
              <a:t>Scattered mode unaffected by window dust buildup — maintains measurement stability. </a:t>
            </a:r>
          </a:p>
        </p:txBody>
      </p:sp>
    </p:spTree>
    <p:extLst>
      <p:ext uri="{BB962C8B-B14F-4D97-AF65-F5344CB8AC3E}">
        <p14:creationId xmlns:p14="http://schemas.microsoft.com/office/powerpoint/2010/main" val="3914769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AB3A8-C3E6-02A5-2254-D3442F509C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34F450-D6E3-564E-CAFA-718D73AA7EFC}"/>
              </a:ext>
            </a:extLst>
          </p:cNvPr>
          <p:cNvSpPr>
            <a:spLocks noGrp="1"/>
          </p:cNvSpPr>
          <p:nvPr>
            <p:ph type="title"/>
          </p:nvPr>
        </p:nvSpPr>
        <p:spPr/>
        <p:txBody>
          <a:bodyPr/>
          <a:lstStyle/>
          <a:p>
            <a:r>
              <a:rPr lang="en-US" dirty="0"/>
              <a:t>Value Proposition</a:t>
            </a:r>
          </a:p>
        </p:txBody>
      </p:sp>
      <p:sp>
        <p:nvSpPr>
          <p:cNvPr id="27" name="Text Box 5">
            <a:extLst>
              <a:ext uri="{FF2B5EF4-FFF2-40B4-BE49-F238E27FC236}">
                <a16:creationId xmlns:a16="http://schemas.microsoft.com/office/drawing/2014/main" id="{41CD9F1A-64DC-4643-29D2-846B151E506F}"/>
              </a:ext>
            </a:extLst>
          </p:cNvPr>
          <p:cNvSpPr txBox="1">
            <a:spLocks noChangeArrowheads="1"/>
          </p:cNvSpPr>
          <p:nvPr/>
        </p:nvSpPr>
        <p:spPr bwMode="auto">
          <a:xfrm>
            <a:off x="1253095" y="1013443"/>
            <a:ext cx="9374402"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buFont typeface="+mj-lt"/>
              <a:buAutoNum type="arabicParenR" startAt="4"/>
            </a:pPr>
            <a:r>
              <a:rPr lang="en-US" altLang="en-US" sz="2400" dirty="0"/>
              <a:t>Forward‑scatter monitor directly solves common particulate‑monitoring pain points:</a:t>
            </a:r>
          </a:p>
          <a:p>
            <a:endParaRPr lang="en-US" altLang="en-US" sz="2400" dirty="0"/>
          </a:p>
          <a:p>
            <a:pPr marL="914400" lvl="1" indent="-457200">
              <a:buFont typeface="+mj-lt"/>
              <a:buAutoNum type="alphaLcPeriod"/>
            </a:pPr>
            <a:r>
              <a:rPr lang="en-US" altLang="en-US" sz="2400" dirty="0"/>
              <a:t>Inaccurate readings at low dust levels → solved via high‑sensitivity forward scattering. </a:t>
            </a:r>
          </a:p>
          <a:p>
            <a:pPr marL="914400" lvl="1" indent="-457200">
              <a:buFont typeface="+mj-lt"/>
              <a:buAutoNum type="alphaLcPeriod"/>
            </a:pPr>
            <a:endParaRPr lang="en-US" altLang="en-US" sz="2400" dirty="0"/>
          </a:p>
          <a:p>
            <a:pPr marL="914400" lvl="1" indent="-457200">
              <a:buFont typeface="+mj-lt"/>
              <a:buAutoNum type="alphaLcPeriod"/>
            </a:pPr>
            <a:r>
              <a:rPr lang="en-US" altLang="en-US" sz="2400" dirty="0"/>
              <a:t>Frequent maintenance &amp; downtime → replaced with non‑contact, low‑maintenance design.</a:t>
            </a:r>
          </a:p>
          <a:p>
            <a:pPr marL="914400" lvl="1" indent="-457200">
              <a:buFont typeface="+mj-lt"/>
              <a:buAutoNum type="alphaLcPeriod"/>
            </a:pPr>
            <a:endParaRPr lang="en-US" altLang="en-US" sz="2400" dirty="0"/>
          </a:p>
          <a:p>
            <a:pPr marL="914400" lvl="1" indent="-457200">
              <a:buFont typeface="+mj-lt"/>
              <a:buAutoNum type="alphaLcPeriod"/>
            </a:pPr>
            <a:r>
              <a:rPr lang="en-US" altLang="en-US" sz="2400" dirty="0"/>
              <a:t>Regulatory fines &amp; audits → traceable, real‑time data with automated QA features. </a:t>
            </a:r>
          </a:p>
          <a:p>
            <a:pPr marL="914400" lvl="1" indent="-457200">
              <a:buFont typeface="+mj-lt"/>
              <a:buAutoNum type="alphaLcPeriod"/>
            </a:pPr>
            <a:endParaRPr lang="en-US" altLang="en-US" sz="2400" dirty="0"/>
          </a:p>
          <a:p>
            <a:pPr marL="914400" lvl="1" indent="-457200">
              <a:buFont typeface="+mj-lt"/>
              <a:buAutoNum type="alphaLcPeriod"/>
            </a:pPr>
            <a:r>
              <a:rPr lang="en-US" altLang="en-US" sz="2400" dirty="0"/>
              <a:t>Complex installation → cross‑stack system optimized for a range of optical path lengths.</a:t>
            </a:r>
          </a:p>
        </p:txBody>
      </p:sp>
    </p:spTree>
    <p:extLst>
      <p:ext uri="{BB962C8B-B14F-4D97-AF65-F5344CB8AC3E}">
        <p14:creationId xmlns:p14="http://schemas.microsoft.com/office/powerpoint/2010/main" val="3735125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492E0-D61A-5594-2BAB-5400D152B2B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1286AE1-A7B1-0399-ED8F-B96B0CBF8B21}"/>
              </a:ext>
            </a:extLst>
          </p:cNvPr>
          <p:cNvSpPr>
            <a:spLocks noGrp="1"/>
          </p:cNvSpPr>
          <p:nvPr>
            <p:ph type="title"/>
          </p:nvPr>
        </p:nvSpPr>
        <p:spPr/>
        <p:txBody>
          <a:bodyPr/>
          <a:lstStyle/>
          <a:p>
            <a:r>
              <a:rPr lang="en-US" dirty="0"/>
              <a:t>Configuration</a:t>
            </a:r>
          </a:p>
        </p:txBody>
      </p:sp>
    </p:spTree>
    <p:extLst>
      <p:ext uri="{BB962C8B-B14F-4D97-AF65-F5344CB8AC3E}">
        <p14:creationId xmlns:p14="http://schemas.microsoft.com/office/powerpoint/2010/main" val="7251358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01CBC-B036-0D19-C73E-98FF57D4EB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6932C1-54F2-6393-195E-D1C4F9B95C89}"/>
              </a:ext>
            </a:extLst>
          </p:cNvPr>
          <p:cNvSpPr>
            <a:spLocks noGrp="1"/>
          </p:cNvSpPr>
          <p:nvPr>
            <p:ph type="title"/>
          </p:nvPr>
        </p:nvSpPr>
        <p:spPr/>
        <p:txBody>
          <a:bodyPr/>
          <a:lstStyle/>
          <a:p>
            <a:r>
              <a:rPr lang="en-US" dirty="0"/>
              <a:t>Configuration - Optical</a:t>
            </a:r>
          </a:p>
        </p:txBody>
      </p:sp>
      <p:pic>
        <p:nvPicPr>
          <p:cNvPr id="4" name="Bilde 2">
            <a:extLst>
              <a:ext uri="{FF2B5EF4-FFF2-40B4-BE49-F238E27FC236}">
                <a16:creationId xmlns:a16="http://schemas.microsoft.com/office/drawing/2014/main" id="{8D59B12A-9836-DA4B-A31C-E89FB8F4FCD8}"/>
              </a:ext>
            </a:extLst>
          </p:cNvPr>
          <p:cNvPicPr>
            <a:picLocks noChangeAspect="1"/>
          </p:cNvPicPr>
          <p:nvPr/>
        </p:nvPicPr>
        <p:blipFill>
          <a:blip r:embed="rId3"/>
          <a:stretch>
            <a:fillRect/>
          </a:stretch>
        </p:blipFill>
        <p:spPr>
          <a:xfrm>
            <a:off x="2567609" y="1125439"/>
            <a:ext cx="9144000" cy="5134486"/>
          </a:xfrm>
          <a:prstGeom prst="rect">
            <a:avLst/>
          </a:prstGeom>
        </p:spPr>
      </p:pic>
      <p:sp>
        <p:nvSpPr>
          <p:cNvPr id="5" name="TextBox 4">
            <a:extLst>
              <a:ext uri="{FF2B5EF4-FFF2-40B4-BE49-F238E27FC236}">
                <a16:creationId xmlns:a16="http://schemas.microsoft.com/office/drawing/2014/main" id="{83E4133B-C9FB-81CB-8641-7BDEB958E1E3}"/>
              </a:ext>
            </a:extLst>
          </p:cNvPr>
          <p:cNvSpPr txBox="1"/>
          <p:nvPr/>
        </p:nvSpPr>
        <p:spPr>
          <a:xfrm flipH="1">
            <a:off x="4727048" y="756107"/>
            <a:ext cx="2737904" cy="369332"/>
          </a:xfrm>
          <a:prstGeom prst="rect">
            <a:avLst/>
          </a:prstGeom>
          <a:noFill/>
        </p:spPr>
        <p:txBody>
          <a:bodyPr wrap="square" rtlCol="0">
            <a:spAutoFit/>
          </a:bodyPr>
          <a:lstStyle/>
          <a:p>
            <a:pPr algn="ctr"/>
            <a:r>
              <a:rPr lang="en-US" b="1" dirty="0"/>
              <a:t>Optical</a:t>
            </a:r>
          </a:p>
        </p:txBody>
      </p:sp>
      <p:sp>
        <p:nvSpPr>
          <p:cNvPr id="3" name="TextBox 2">
            <a:extLst>
              <a:ext uri="{FF2B5EF4-FFF2-40B4-BE49-F238E27FC236}">
                <a16:creationId xmlns:a16="http://schemas.microsoft.com/office/drawing/2014/main" id="{B94ECCCC-D7C5-CFC5-202A-0CCDAD82BC12}"/>
              </a:ext>
            </a:extLst>
          </p:cNvPr>
          <p:cNvSpPr txBox="1"/>
          <p:nvPr/>
        </p:nvSpPr>
        <p:spPr>
          <a:xfrm>
            <a:off x="480391" y="756107"/>
            <a:ext cx="3632918" cy="2031325"/>
          </a:xfrm>
          <a:prstGeom prst="rect">
            <a:avLst/>
          </a:prstGeom>
          <a:noFill/>
        </p:spPr>
        <p:txBody>
          <a:bodyPr wrap="none" rtlCol="0">
            <a:spAutoFit/>
          </a:bodyPr>
          <a:lstStyle/>
          <a:p>
            <a:r>
              <a:rPr lang="en-US" b="1" dirty="0"/>
              <a:t>Example:</a:t>
            </a:r>
          </a:p>
          <a:p>
            <a:endParaRPr lang="en-US" dirty="0"/>
          </a:p>
          <a:p>
            <a:r>
              <a:rPr lang="en-US" dirty="0"/>
              <a:t>Path Length : 1.5m</a:t>
            </a:r>
          </a:p>
          <a:p>
            <a:endParaRPr lang="en-US" dirty="0"/>
          </a:p>
          <a:p>
            <a:r>
              <a:rPr lang="en-US" dirty="0"/>
              <a:t>Sensitive Area Start : 10cm (.1m)</a:t>
            </a:r>
          </a:p>
          <a:p>
            <a:endParaRPr lang="en-US" dirty="0"/>
          </a:p>
          <a:p>
            <a:r>
              <a:rPr lang="en-US" dirty="0"/>
              <a:t>Sensitive Area Stop : 90cm (.9m)</a:t>
            </a:r>
          </a:p>
        </p:txBody>
      </p:sp>
      <p:sp>
        <p:nvSpPr>
          <p:cNvPr id="8" name="TextBox 7">
            <a:extLst>
              <a:ext uri="{FF2B5EF4-FFF2-40B4-BE49-F238E27FC236}">
                <a16:creationId xmlns:a16="http://schemas.microsoft.com/office/drawing/2014/main" id="{0DC9BA70-0F70-60B0-EB9D-1E06DC8DF8EE}"/>
              </a:ext>
            </a:extLst>
          </p:cNvPr>
          <p:cNvSpPr txBox="1"/>
          <p:nvPr/>
        </p:nvSpPr>
        <p:spPr>
          <a:xfrm>
            <a:off x="6777971" y="5844431"/>
            <a:ext cx="723275" cy="369332"/>
          </a:xfrm>
          <a:prstGeom prst="rect">
            <a:avLst/>
          </a:prstGeom>
          <a:noFill/>
        </p:spPr>
        <p:txBody>
          <a:bodyPr wrap="none" rtlCol="0">
            <a:spAutoFit/>
          </a:bodyPr>
          <a:lstStyle/>
          <a:p>
            <a:r>
              <a:rPr lang="en-US" dirty="0"/>
              <a:t>1.5m</a:t>
            </a:r>
          </a:p>
        </p:txBody>
      </p:sp>
      <p:sp>
        <p:nvSpPr>
          <p:cNvPr id="12" name="TextBox 11">
            <a:extLst>
              <a:ext uri="{FF2B5EF4-FFF2-40B4-BE49-F238E27FC236}">
                <a16:creationId xmlns:a16="http://schemas.microsoft.com/office/drawing/2014/main" id="{2B902FD0-C004-E946-EC56-CD68EFF8A034}"/>
              </a:ext>
            </a:extLst>
          </p:cNvPr>
          <p:cNvSpPr txBox="1"/>
          <p:nvPr/>
        </p:nvSpPr>
        <p:spPr>
          <a:xfrm>
            <a:off x="7501246" y="5201325"/>
            <a:ext cx="736600" cy="369332"/>
          </a:xfrm>
          <a:prstGeom prst="rect">
            <a:avLst/>
          </a:prstGeom>
          <a:noFill/>
        </p:spPr>
        <p:txBody>
          <a:bodyPr wrap="square">
            <a:spAutoFit/>
          </a:bodyPr>
          <a:lstStyle/>
          <a:p>
            <a:r>
              <a:rPr lang="en-US" dirty="0"/>
              <a:t>.9m</a:t>
            </a:r>
          </a:p>
        </p:txBody>
      </p:sp>
      <p:sp>
        <p:nvSpPr>
          <p:cNvPr id="13" name="TextBox 12">
            <a:extLst>
              <a:ext uri="{FF2B5EF4-FFF2-40B4-BE49-F238E27FC236}">
                <a16:creationId xmlns:a16="http://schemas.microsoft.com/office/drawing/2014/main" id="{8D2271B1-77A2-87B5-D8F4-BC80393A020D}"/>
              </a:ext>
            </a:extLst>
          </p:cNvPr>
          <p:cNvSpPr txBox="1"/>
          <p:nvPr/>
        </p:nvSpPr>
        <p:spPr>
          <a:xfrm>
            <a:off x="10047287" y="5475099"/>
            <a:ext cx="736600" cy="369332"/>
          </a:xfrm>
          <a:prstGeom prst="rect">
            <a:avLst/>
          </a:prstGeom>
          <a:noFill/>
        </p:spPr>
        <p:txBody>
          <a:bodyPr wrap="square">
            <a:spAutoFit/>
          </a:bodyPr>
          <a:lstStyle/>
          <a:p>
            <a:r>
              <a:rPr lang="en-US" dirty="0"/>
              <a:t>.1m</a:t>
            </a:r>
          </a:p>
        </p:txBody>
      </p:sp>
    </p:spTree>
    <p:extLst>
      <p:ext uri="{BB962C8B-B14F-4D97-AF65-F5344CB8AC3E}">
        <p14:creationId xmlns:p14="http://schemas.microsoft.com/office/powerpoint/2010/main" val="18860813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D01E8-7818-DA45-F4A3-DDB2F5C6BD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EEC509-F75E-6F50-DB45-99757187AF73}"/>
              </a:ext>
            </a:extLst>
          </p:cNvPr>
          <p:cNvSpPr>
            <a:spLocks noGrp="1"/>
          </p:cNvSpPr>
          <p:nvPr>
            <p:ph type="title"/>
          </p:nvPr>
        </p:nvSpPr>
        <p:spPr/>
        <p:txBody>
          <a:bodyPr/>
          <a:lstStyle/>
          <a:p>
            <a:r>
              <a:rPr lang="en-US" dirty="0"/>
              <a:t>Configuration - Optical</a:t>
            </a:r>
          </a:p>
        </p:txBody>
      </p:sp>
      <p:sp>
        <p:nvSpPr>
          <p:cNvPr id="5" name="TextBox 4">
            <a:extLst>
              <a:ext uri="{FF2B5EF4-FFF2-40B4-BE49-F238E27FC236}">
                <a16:creationId xmlns:a16="http://schemas.microsoft.com/office/drawing/2014/main" id="{A2940AA4-17A4-66FE-E953-B928F9D90FD0}"/>
              </a:ext>
            </a:extLst>
          </p:cNvPr>
          <p:cNvSpPr txBox="1"/>
          <p:nvPr/>
        </p:nvSpPr>
        <p:spPr>
          <a:xfrm flipH="1">
            <a:off x="4727048" y="793476"/>
            <a:ext cx="2737904" cy="369332"/>
          </a:xfrm>
          <a:prstGeom prst="rect">
            <a:avLst/>
          </a:prstGeom>
          <a:noFill/>
        </p:spPr>
        <p:txBody>
          <a:bodyPr wrap="square" rtlCol="0">
            <a:spAutoFit/>
          </a:bodyPr>
          <a:lstStyle/>
          <a:p>
            <a:pPr algn="ctr"/>
            <a:r>
              <a:rPr lang="en-US" b="1" dirty="0"/>
              <a:t>Optical</a:t>
            </a:r>
          </a:p>
        </p:txBody>
      </p:sp>
      <p:pic>
        <p:nvPicPr>
          <p:cNvPr id="3" name="Bilde 2">
            <a:extLst>
              <a:ext uri="{FF2B5EF4-FFF2-40B4-BE49-F238E27FC236}">
                <a16:creationId xmlns:a16="http://schemas.microsoft.com/office/drawing/2014/main" id="{952A8D8B-B9B8-BBE7-2607-FA8B04E1C993}"/>
              </a:ext>
            </a:extLst>
          </p:cNvPr>
          <p:cNvPicPr>
            <a:picLocks noChangeAspect="1"/>
          </p:cNvPicPr>
          <p:nvPr/>
        </p:nvPicPr>
        <p:blipFill>
          <a:blip r:embed="rId2"/>
          <a:stretch>
            <a:fillRect/>
          </a:stretch>
        </p:blipFill>
        <p:spPr>
          <a:xfrm>
            <a:off x="3478706" y="1252866"/>
            <a:ext cx="5431335" cy="981087"/>
          </a:xfrm>
          <a:prstGeom prst="rect">
            <a:avLst/>
          </a:prstGeom>
        </p:spPr>
      </p:pic>
      <p:pic>
        <p:nvPicPr>
          <p:cNvPr id="6" name="Bilde 4">
            <a:extLst>
              <a:ext uri="{FF2B5EF4-FFF2-40B4-BE49-F238E27FC236}">
                <a16:creationId xmlns:a16="http://schemas.microsoft.com/office/drawing/2014/main" id="{10E768DA-8D1B-2A70-5202-9C69587F3855}"/>
              </a:ext>
            </a:extLst>
          </p:cNvPr>
          <p:cNvPicPr>
            <a:picLocks noChangeAspect="1"/>
          </p:cNvPicPr>
          <p:nvPr/>
        </p:nvPicPr>
        <p:blipFill>
          <a:blip r:embed="rId3"/>
          <a:stretch>
            <a:fillRect/>
          </a:stretch>
        </p:blipFill>
        <p:spPr>
          <a:xfrm>
            <a:off x="3478707" y="2312902"/>
            <a:ext cx="5431336" cy="1393538"/>
          </a:xfrm>
          <a:prstGeom prst="rect">
            <a:avLst/>
          </a:prstGeom>
        </p:spPr>
      </p:pic>
      <p:pic>
        <p:nvPicPr>
          <p:cNvPr id="7" name="Bilde 5">
            <a:extLst>
              <a:ext uri="{FF2B5EF4-FFF2-40B4-BE49-F238E27FC236}">
                <a16:creationId xmlns:a16="http://schemas.microsoft.com/office/drawing/2014/main" id="{C7502F67-20BE-E779-FCBC-9CEDD10134C6}"/>
              </a:ext>
            </a:extLst>
          </p:cNvPr>
          <p:cNvPicPr>
            <a:picLocks noChangeAspect="1"/>
          </p:cNvPicPr>
          <p:nvPr/>
        </p:nvPicPr>
        <p:blipFill>
          <a:blip r:embed="rId4"/>
          <a:stretch>
            <a:fillRect/>
          </a:stretch>
        </p:blipFill>
        <p:spPr>
          <a:xfrm>
            <a:off x="3465319" y="3796498"/>
            <a:ext cx="5444723" cy="2524549"/>
          </a:xfrm>
          <a:prstGeom prst="rect">
            <a:avLst/>
          </a:prstGeom>
        </p:spPr>
      </p:pic>
      <p:sp>
        <p:nvSpPr>
          <p:cNvPr id="8" name="TekstSylinder 6">
            <a:extLst>
              <a:ext uri="{FF2B5EF4-FFF2-40B4-BE49-F238E27FC236}">
                <a16:creationId xmlns:a16="http://schemas.microsoft.com/office/drawing/2014/main" id="{0FD1EAC7-4813-5DAB-3CD0-CD0709E3C235}"/>
              </a:ext>
            </a:extLst>
          </p:cNvPr>
          <p:cNvSpPr txBox="1"/>
          <p:nvPr/>
        </p:nvSpPr>
        <p:spPr>
          <a:xfrm>
            <a:off x="3021505" y="1200509"/>
            <a:ext cx="500458" cy="369332"/>
          </a:xfrm>
          <a:prstGeom prst="rect">
            <a:avLst/>
          </a:prstGeom>
          <a:noFill/>
        </p:spPr>
        <p:txBody>
          <a:bodyPr wrap="none" rtlCol="0">
            <a:spAutoFit/>
          </a:bodyPr>
          <a:lstStyle/>
          <a:p>
            <a:r>
              <a:rPr lang="nb-NO" dirty="0"/>
              <a:t>MP</a:t>
            </a:r>
          </a:p>
        </p:txBody>
      </p:sp>
      <p:sp>
        <p:nvSpPr>
          <p:cNvPr id="9" name="TekstSylinder 7">
            <a:extLst>
              <a:ext uri="{FF2B5EF4-FFF2-40B4-BE49-F238E27FC236}">
                <a16:creationId xmlns:a16="http://schemas.microsoft.com/office/drawing/2014/main" id="{6273B0E0-BFF8-E422-5469-F6BC9ABD22B4}"/>
              </a:ext>
            </a:extLst>
          </p:cNvPr>
          <p:cNvSpPr txBox="1"/>
          <p:nvPr/>
        </p:nvSpPr>
        <p:spPr>
          <a:xfrm>
            <a:off x="3052301" y="2308249"/>
            <a:ext cx="401072" cy="369332"/>
          </a:xfrm>
          <a:prstGeom prst="rect">
            <a:avLst/>
          </a:prstGeom>
          <a:noFill/>
        </p:spPr>
        <p:txBody>
          <a:bodyPr wrap="none" rtlCol="0">
            <a:spAutoFit/>
          </a:bodyPr>
          <a:lstStyle/>
          <a:p>
            <a:r>
              <a:rPr lang="nb-NO" dirty="0"/>
              <a:t>LP</a:t>
            </a:r>
          </a:p>
        </p:txBody>
      </p:sp>
      <p:sp>
        <p:nvSpPr>
          <p:cNvPr id="10" name="TekstSylinder 8">
            <a:extLst>
              <a:ext uri="{FF2B5EF4-FFF2-40B4-BE49-F238E27FC236}">
                <a16:creationId xmlns:a16="http://schemas.microsoft.com/office/drawing/2014/main" id="{62DEE07D-4D82-2257-DEDC-E5591931C33A}"/>
              </a:ext>
            </a:extLst>
          </p:cNvPr>
          <p:cNvSpPr txBox="1"/>
          <p:nvPr/>
        </p:nvSpPr>
        <p:spPr>
          <a:xfrm>
            <a:off x="2992189" y="3785321"/>
            <a:ext cx="521297" cy="369332"/>
          </a:xfrm>
          <a:prstGeom prst="rect">
            <a:avLst/>
          </a:prstGeom>
          <a:noFill/>
        </p:spPr>
        <p:txBody>
          <a:bodyPr wrap="none" rtlCol="0">
            <a:spAutoFit/>
          </a:bodyPr>
          <a:lstStyle/>
          <a:p>
            <a:r>
              <a:rPr lang="nb-NO" dirty="0"/>
              <a:t>XLP</a:t>
            </a:r>
          </a:p>
        </p:txBody>
      </p:sp>
    </p:spTree>
    <p:extLst>
      <p:ext uri="{BB962C8B-B14F-4D97-AF65-F5344CB8AC3E}">
        <p14:creationId xmlns:p14="http://schemas.microsoft.com/office/powerpoint/2010/main" val="2443163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0E1BE-4095-9597-D759-85CD6C2990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B66196-017F-2153-55ED-E097EFA838E0}"/>
              </a:ext>
            </a:extLst>
          </p:cNvPr>
          <p:cNvSpPr>
            <a:spLocks noGrp="1"/>
          </p:cNvSpPr>
          <p:nvPr>
            <p:ph type="title"/>
          </p:nvPr>
        </p:nvSpPr>
        <p:spPr/>
        <p:txBody>
          <a:bodyPr/>
          <a:lstStyle/>
          <a:p>
            <a:r>
              <a:rPr lang="en-US" dirty="0"/>
              <a:t>Configuration – Selection Guide</a:t>
            </a:r>
          </a:p>
        </p:txBody>
      </p:sp>
      <p:sp>
        <p:nvSpPr>
          <p:cNvPr id="6" name="Content Placeholder 3">
            <a:extLst>
              <a:ext uri="{FF2B5EF4-FFF2-40B4-BE49-F238E27FC236}">
                <a16:creationId xmlns:a16="http://schemas.microsoft.com/office/drawing/2014/main" id="{55F1EFF6-98D9-ED28-73D6-C5620FA5B1F8}"/>
              </a:ext>
            </a:extLst>
          </p:cNvPr>
          <p:cNvSpPr>
            <a:spLocks noGrp="1"/>
          </p:cNvSpPr>
          <p:nvPr>
            <p:ph idx="1"/>
          </p:nvPr>
        </p:nvSpPr>
        <p:spPr>
          <a:xfrm>
            <a:off x="1582152" y="1189475"/>
            <a:ext cx="9027695" cy="4815620"/>
          </a:xfrm>
        </p:spPr>
        <p:txBody>
          <a:bodyPr>
            <a:normAutofit lnSpcReduction="10000"/>
          </a:bodyPr>
          <a:lstStyle/>
          <a:p>
            <a:r>
              <a:rPr lang="en-US" dirty="0"/>
              <a:t>Amount of Dust:</a:t>
            </a:r>
          </a:p>
          <a:p>
            <a:pPr lvl="1"/>
            <a:r>
              <a:rPr lang="en-US" dirty="0"/>
              <a:t>For small amount of dust, you should select scattered mode measurements, and for high dust concentration, direct mode should be used.</a:t>
            </a:r>
          </a:p>
          <a:p>
            <a:pPr lvl="1"/>
            <a:endParaRPr lang="en-US" dirty="0"/>
          </a:p>
          <a:p>
            <a:r>
              <a:rPr lang="en-US" dirty="0"/>
              <a:t>Dust Path:</a:t>
            </a:r>
          </a:p>
          <a:p>
            <a:pPr lvl="1"/>
            <a:r>
              <a:rPr lang="en-US" dirty="0"/>
              <a:t>The length of the dust path is of importance when selecting between the different models, and when selecting the optical configuration and gain for each model.</a:t>
            </a:r>
          </a:p>
          <a:p>
            <a:pPr marL="457200" lvl="1" indent="0">
              <a:buNone/>
            </a:pPr>
            <a:endParaRPr lang="en-US" dirty="0"/>
          </a:p>
          <a:p>
            <a:pPr lvl="1"/>
            <a:r>
              <a:rPr lang="en-US" dirty="0"/>
              <a:t>These are guiding numbers only, as the optical configuration can be changed in the instruments. The max lengths are also recommendations and basically have to do with the mechanical stability of the installation. This is to allow more vibration and movements for the laser beam at the receiver side. Also, the sensitive areas are stretched longer out into the path to measure a bigger part of the stack.</a:t>
            </a:r>
          </a:p>
        </p:txBody>
      </p:sp>
    </p:spTree>
    <p:extLst>
      <p:ext uri="{BB962C8B-B14F-4D97-AF65-F5344CB8AC3E}">
        <p14:creationId xmlns:p14="http://schemas.microsoft.com/office/powerpoint/2010/main" val="26095137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5157E-6BC3-9627-C10F-32D5501FA2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40F726-21F6-14B6-F6AB-B8147D8EEB4B}"/>
              </a:ext>
            </a:extLst>
          </p:cNvPr>
          <p:cNvSpPr>
            <a:spLocks noGrp="1"/>
          </p:cNvSpPr>
          <p:nvPr>
            <p:ph type="title"/>
          </p:nvPr>
        </p:nvSpPr>
        <p:spPr/>
        <p:txBody>
          <a:bodyPr/>
          <a:lstStyle/>
          <a:p>
            <a:r>
              <a:rPr lang="en-US" dirty="0"/>
              <a:t>Configuration – Selection Guide</a:t>
            </a:r>
          </a:p>
        </p:txBody>
      </p:sp>
      <p:sp>
        <p:nvSpPr>
          <p:cNvPr id="6" name="Content Placeholder 3">
            <a:extLst>
              <a:ext uri="{FF2B5EF4-FFF2-40B4-BE49-F238E27FC236}">
                <a16:creationId xmlns:a16="http://schemas.microsoft.com/office/drawing/2014/main" id="{E89CD561-8980-A1E7-4EFD-D310EAA8304F}"/>
              </a:ext>
            </a:extLst>
          </p:cNvPr>
          <p:cNvSpPr>
            <a:spLocks noGrp="1"/>
          </p:cNvSpPr>
          <p:nvPr>
            <p:ph idx="1"/>
          </p:nvPr>
        </p:nvSpPr>
        <p:spPr>
          <a:xfrm>
            <a:off x="1582152" y="1192998"/>
            <a:ext cx="9027695" cy="4815620"/>
          </a:xfrm>
        </p:spPr>
        <p:txBody>
          <a:bodyPr>
            <a:normAutofit/>
          </a:bodyPr>
          <a:lstStyle/>
          <a:p>
            <a:r>
              <a:rPr lang="en-US" dirty="0"/>
              <a:t>Length of Mounts:</a:t>
            </a:r>
          </a:p>
          <a:p>
            <a:pPr lvl="1"/>
            <a:r>
              <a:rPr lang="en-US" dirty="0"/>
              <a:t>Some places there are thick walls on the pipe. This means that even if the actual measuring path is small, it might not always be a good solution to select a short path instrument, as the sensitive area in such instrument might disappear inside the mounting tube.</a:t>
            </a:r>
          </a:p>
          <a:p>
            <a:pPr lvl="1"/>
            <a:endParaRPr lang="en-US" dirty="0"/>
          </a:p>
          <a:p>
            <a:pPr lvl="1"/>
            <a:r>
              <a:rPr lang="en-US" dirty="0"/>
              <a:t>Remember that to obtain the technical functionality for immunity against dust on the window, it is the distance from the transmitter window to the receiver window that counts. An optical configuration that can handle less than this distance should always be selected. </a:t>
            </a:r>
          </a:p>
          <a:p>
            <a:pPr lvl="1"/>
            <a:endParaRPr lang="en-US" dirty="0"/>
          </a:p>
          <a:p>
            <a:pPr lvl="1"/>
            <a:r>
              <a:rPr lang="en-US" dirty="0"/>
              <a:t>Also keep in mind that reflections inside long flange mountings could cause false readings / offset. </a:t>
            </a:r>
          </a:p>
        </p:txBody>
      </p:sp>
    </p:spTree>
    <p:extLst>
      <p:ext uri="{BB962C8B-B14F-4D97-AF65-F5344CB8AC3E}">
        <p14:creationId xmlns:p14="http://schemas.microsoft.com/office/powerpoint/2010/main" val="9388055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37F6C-0E36-EAC4-54D3-3241026356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FD90CA-F968-5801-6BA7-2A2D18DBDF64}"/>
              </a:ext>
            </a:extLst>
          </p:cNvPr>
          <p:cNvSpPr>
            <a:spLocks noGrp="1"/>
          </p:cNvSpPr>
          <p:nvPr>
            <p:ph type="title"/>
          </p:nvPr>
        </p:nvSpPr>
        <p:spPr/>
        <p:txBody>
          <a:bodyPr/>
          <a:lstStyle/>
          <a:p>
            <a:r>
              <a:rPr lang="en-US" dirty="0"/>
              <a:t>Configuration – Selection Guide</a:t>
            </a:r>
          </a:p>
        </p:txBody>
      </p:sp>
      <p:sp>
        <p:nvSpPr>
          <p:cNvPr id="6" name="Content Placeholder 3">
            <a:extLst>
              <a:ext uri="{FF2B5EF4-FFF2-40B4-BE49-F238E27FC236}">
                <a16:creationId xmlns:a16="http://schemas.microsoft.com/office/drawing/2014/main" id="{EBCA34D9-BC08-698A-B086-D5B83801C27C}"/>
              </a:ext>
            </a:extLst>
          </p:cNvPr>
          <p:cNvSpPr>
            <a:spLocks noGrp="1"/>
          </p:cNvSpPr>
          <p:nvPr>
            <p:ph idx="1"/>
          </p:nvPr>
        </p:nvSpPr>
        <p:spPr>
          <a:xfrm>
            <a:off x="1582152" y="1192998"/>
            <a:ext cx="9027695" cy="4293402"/>
          </a:xfrm>
        </p:spPr>
        <p:txBody>
          <a:bodyPr>
            <a:normAutofit/>
          </a:bodyPr>
          <a:lstStyle/>
          <a:p>
            <a:r>
              <a:rPr lang="en-US" dirty="0"/>
              <a:t>Optical Configurations:</a:t>
            </a:r>
          </a:p>
          <a:p>
            <a:pPr lvl="1"/>
            <a:r>
              <a:rPr lang="en-US" dirty="0"/>
              <a:t>The optical configurations can be changed in relation to its standard setup.</a:t>
            </a:r>
          </a:p>
          <a:p>
            <a:pPr lvl="1"/>
            <a:endParaRPr lang="en-US" dirty="0"/>
          </a:p>
          <a:p>
            <a:pPr lvl="1"/>
            <a:r>
              <a:rPr lang="en-US" dirty="0"/>
              <a:t>If the path length is very short you can change the optical configuration of the MP instrument to handle shorter paths. If you have a path length that is sufficient for use of a MP instrument but you suspect vibrations to be a problem, it is possible to shorten the sensitive area for a LP instrument. </a:t>
            </a:r>
          </a:p>
          <a:p>
            <a:pPr lvl="1"/>
            <a:endParaRPr lang="en-US" dirty="0"/>
          </a:p>
          <a:p>
            <a:pPr lvl="1"/>
            <a:r>
              <a:rPr lang="en-US" dirty="0"/>
              <a:t>When changing the optical configuration for the instruments, the sensitivity will change. This can be corrected by increasing or decreasing the gain of the instrument, if necessary.</a:t>
            </a:r>
          </a:p>
        </p:txBody>
      </p:sp>
    </p:spTree>
    <p:extLst>
      <p:ext uri="{BB962C8B-B14F-4D97-AF65-F5344CB8AC3E}">
        <p14:creationId xmlns:p14="http://schemas.microsoft.com/office/powerpoint/2010/main" val="32454061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B1E25-1215-89EB-5C21-2519D0C1D3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B593E2-67A6-DD25-6440-FAAE0C835C08}"/>
              </a:ext>
            </a:extLst>
          </p:cNvPr>
          <p:cNvSpPr>
            <a:spLocks noGrp="1"/>
          </p:cNvSpPr>
          <p:nvPr>
            <p:ph type="title"/>
          </p:nvPr>
        </p:nvSpPr>
        <p:spPr/>
        <p:txBody>
          <a:bodyPr/>
          <a:lstStyle/>
          <a:p>
            <a:r>
              <a:rPr lang="en-US" dirty="0"/>
              <a:t>Configuration – Selection Guide</a:t>
            </a:r>
          </a:p>
        </p:txBody>
      </p:sp>
      <p:sp>
        <p:nvSpPr>
          <p:cNvPr id="6" name="Content Placeholder 3">
            <a:extLst>
              <a:ext uri="{FF2B5EF4-FFF2-40B4-BE49-F238E27FC236}">
                <a16:creationId xmlns:a16="http://schemas.microsoft.com/office/drawing/2014/main" id="{52B041A2-24E3-AF97-1553-B8CC9885510C}"/>
              </a:ext>
            </a:extLst>
          </p:cNvPr>
          <p:cNvSpPr>
            <a:spLocks noGrp="1"/>
          </p:cNvSpPr>
          <p:nvPr>
            <p:ph idx="1"/>
          </p:nvPr>
        </p:nvSpPr>
        <p:spPr>
          <a:xfrm>
            <a:off x="1582152" y="1192998"/>
            <a:ext cx="9027695" cy="2769402"/>
          </a:xfrm>
        </p:spPr>
        <p:txBody>
          <a:bodyPr>
            <a:normAutofit/>
          </a:bodyPr>
          <a:lstStyle/>
          <a:p>
            <a:r>
              <a:rPr lang="en-US" dirty="0"/>
              <a:t>High Process Temperature:</a:t>
            </a:r>
          </a:p>
          <a:p>
            <a:pPr lvl="1"/>
            <a:r>
              <a:rPr lang="en-US" dirty="0"/>
              <a:t>At high temperature, the dust will start to glow and interfere with the light caused by the laser.</a:t>
            </a:r>
          </a:p>
          <a:p>
            <a:pPr lvl="1"/>
            <a:endParaRPr lang="en-US" dirty="0"/>
          </a:p>
          <a:p>
            <a:pPr lvl="1"/>
            <a:r>
              <a:rPr lang="en-US" dirty="0"/>
              <a:t>We do not recommend that the PM Laser should be used with gas temperatures above 1292⁰F (700⁰C). For gas temperatures from 932⁰F (500⁰C) to 1292⁰F (700⁰C), a red filter shall be mounted on the direct light detector</a:t>
            </a:r>
          </a:p>
        </p:txBody>
      </p:sp>
    </p:spTree>
    <p:extLst>
      <p:ext uri="{BB962C8B-B14F-4D97-AF65-F5344CB8AC3E}">
        <p14:creationId xmlns:p14="http://schemas.microsoft.com/office/powerpoint/2010/main" val="713135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22F1B-A9D7-C75B-A0BF-3725C9231A9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9526895-9087-9104-1A60-0C04A0B8C445}"/>
              </a:ext>
            </a:extLst>
          </p:cNvPr>
          <p:cNvSpPr>
            <a:spLocks noGrp="1"/>
          </p:cNvSpPr>
          <p:nvPr>
            <p:ph type="title"/>
          </p:nvPr>
        </p:nvSpPr>
        <p:spPr/>
        <p:txBody>
          <a:bodyPr/>
          <a:lstStyle/>
          <a:p>
            <a:r>
              <a:rPr lang="en-US" dirty="0"/>
              <a:t>Product Overview</a:t>
            </a:r>
          </a:p>
        </p:txBody>
      </p:sp>
    </p:spTree>
    <p:extLst>
      <p:ext uri="{BB962C8B-B14F-4D97-AF65-F5344CB8AC3E}">
        <p14:creationId xmlns:p14="http://schemas.microsoft.com/office/powerpoint/2010/main" val="13449641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4C649-1AA2-D5CD-E8FC-D36F9B8186E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9243366-379B-4F2D-06D9-B923863E8BF1}"/>
              </a:ext>
            </a:extLst>
          </p:cNvPr>
          <p:cNvSpPr>
            <a:spLocks noGrp="1"/>
          </p:cNvSpPr>
          <p:nvPr>
            <p:ph type="title"/>
          </p:nvPr>
        </p:nvSpPr>
        <p:spPr/>
        <p:txBody>
          <a:bodyPr/>
          <a:lstStyle/>
          <a:p>
            <a:r>
              <a:rPr lang="en-US" dirty="0"/>
              <a:t>Installation &amp; Operation</a:t>
            </a:r>
          </a:p>
        </p:txBody>
      </p:sp>
    </p:spTree>
    <p:extLst>
      <p:ext uri="{BB962C8B-B14F-4D97-AF65-F5344CB8AC3E}">
        <p14:creationId xmlns:p14="http://schemas.microsoft.com/office/powerpoint/2010/main" val="9101986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4E7F1-B014-6516-2D44-907E9B2B28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22FFD6-4358-5E4B-3C5C-68E73216774C}"/>
              </a:ext>
            </a:extLst>
          </p:cNvPr>
          <p:cNvSpPr>
            <a:spLocks noGrp="1"/>
          </p:cNvSpPr>
          <p:nvPr>
            <p:ph type="title"/>
          </p:nvPr>
        </p:nvSpPr>
        <p:spPr/>
        <p:txBody>
          <a:bodyPr/>
          <a:lstStyle/>
          <a:p>
            <a:r>
              <a:rPr lang="en-US" dirty="0"/>
              <a:t>Installation - Alignment</a:t>
            </a:r>
          </a:p>
        </p:txBody>
      </p:sp>
      <p:sp>
        <p:nvSpPr>
          <p:cNvPr id="26" name="Rectangle 2">
            <a:extLst>
              <a:ext uri="{FF2B5EF4-FFF2-40B4-BE49-F238E27FC236}">
                <a16:creationId xmlns:a16="http://schemas.microsoft.com/office/drawing/2014/main" id="{5561C4EC-1145-526E-7AE8-E0C53577C3A9}"/>
              </a:ext>
            </a:extLst>
          </p:cNvPr>
          <p:cNvSpPr txBox="1">
            <a:spLocks noChangeArrowheads="1"/>
          </p:cNvSpPr>
          <p:nvPr/>
        </p:nvSpPr>
        <p:spPr>
          <a:xfrm>
            <a:off x="1257595" y="848259"/>
            <a:ext cx="3629549" cy="52906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2400" kern="1200">
                <a:solidFill>
                  <a:srgbClr val="3F003C"/>
                </a:solidFill>
                <a:latin typeface="+mj-lt"/>
                <a:ea typeface="+mj-ea"/>
                <a:cs typeface="+mj-cs"/>
              </a:defRPr>
            </a:lvl1pPr>
          </a:lstStyle>
          <a:p>
            <a:r>
              <a:rPr lang="en-US" altLang="en-US" sz="2000" b="1" dirty="0">
                <a:solidFill>
                  <a:schemeClr val="tx1"/>
                </a:solidFill>
                <a:latin typeface="+mn-lt"/>
              </a:rPr>
              <a:t>Alignment is important!</a:t>
            </a:r>
          </a:p>
        </p:txBody>
      </p:sp>
      <p:sp>
        <p:nvSpPr>
          <p:cNvPr id="27" name="Text Box 5">
            <a:extLst>
              <a:ext uri="{FF2B5EF4-FFF2-40B4-BE49-F238E27FC236}">
                <a16:creationId xmlns:a16="http://schemas.microsoft.com/office/drawing/2014/main" id="{1AC2DD30-8078-437B-8DDA-8EBD71A8DB6C}"/>
              </a:ext>
            </a:extLst>
          </p:cNvPr>
          <p:cNvSpPr txBox="1">
            <a:spLocks noChangeArrowheads="1"/>
          </p:cNvSpPr>
          <p:nvPr/>
        </p:nvSpPr>
        <p:spPr bwMode="auto">
          <a:xfrm>
            <a:off x="1227695" y="1401133"/>
            <a:ext cx="937440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 typeface="Wingdings" pitchFamily="2" charset="2"/>
              <a:buNone/>
            </a:pPr>
            <a:r>
              <a:rPr lang="en-US" altLang="en-US" sz="2000" dirty="0"/>
              <a:t>Why? Because the instruments optical design relies on 2 factors to get good results:</a:t>
            </a:r>
          </a:p>
          <a:p>
            <a:r>
              <a:rPr lang="en-US" altLang="en-US" sz="2000" dirty="0"/>
              <a:t>Keeping the laser beam in the center of the optics</a:t>
            </a:r>
          </a:p>
          <a:p>
            <a:r>
              <a:rPr lang="en-US" altLang="en-US" sz="2000" dirty="0"/>
              <a:t>Keeping the laser beam parallel with the receiver optics</a:t>
            </a:r>
          </a:p>
        </p:txBody>
      </p:sp>
      <p:sp>
        <p:nvSpPr>
          <p:cNvPr id="28" name="Line 7">
            <a:extLst>
              <a:ext uri="{FF2B5EF4-FFF2-40B4-BE49-F238E27FC236}">
                <a16:creationId xmlns:a16="http://schemas.microsoft.com/office/drawing/2014/main" id="{BB28A54B-2E7E-F947-8287-55EF346A1776}"/>
              </a:ext>
            </a:extLst>
          </p:cNvPr>
          <p:cNvSpPr>
            <a:spLocks noChangeShapeType="1"/>
          </p:cNvSpPr>
          <p:nvPr/>
        </p:nvSpPr>
        <p:spPr bwMode="auto">
          <a:xfrm>
            <a:off x="4536300" y="3324118"/>
            <a:ext cx="4752975" cy="0"/>
          </a:xfrm>
          <a:prstGeom prst="line">
            <a:avLst/>
          </a:prstGeom>
          <a:noFill/>
          <a:ln w="571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Rectangle 8">
            <a:extLst>
              <a:ext uri="{FF2B5EF4-FFF2-40B4-BE49-F238E27FC236}">
                <a16:creationId xmlns:a16="http://schemas.microsoft.com/office/drawing/2014/main" id="{C4029B14-2E46-7550-012F-DC6F174E2999}"/>
              </a:ext>
            </a:extLst>
          </p:cNvPr>
          <p:cNvSpPr>
            <a:spLocks noChangeArrowheads="1"/>
          </p:cNvSpPr>
          <p:nvPr/>
        </p:nvSpPr>
        <p:spPr bwMode="auto">
          <a:xfrm>
            <a:off x="6768325" y="3252680"/>
            <a:ext cx="1584325" cy="4333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Rectangle 9">
            <a:extLst>
              <a:ext uri="{FF2B5EF4-FFF2-40B4-BE49-F238E27FC236}">
                <a16:creationId xmlns:a16="http://schemas.microsoft.com/office/drawing/2014/main" id="{18118E4E-2598-4800-9DDF-229DD56202F6}"/>
              </a:ext>
            </a:extLst>
          </p:cNvPr>
          <p:cNvSpPr>
            <a:spLocks noChangeArrowheads="1"/>
          </p:cNvSpPr>
          <p:nvPr/>
        </p:nvSpPr>
        <p:spPr bwMode="auto">
          <a:xfrm>
            <a:off x="8352650" y="3036780"/>
            <a:ext cx="360363" cy="8651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 name="Text Box 10">
            <a:extLst>
              <a:ext uri="{FF2B5EF4-FFF2-40B4-BE49-F238E27FC236}">
                <a16:creationId xmlns:a16="http://schemas.microsoft.com/office/drawing/2014/main" id="{6A8D5806-2FB5-D36B-26F8-A0A15BA7D3DF}"/>
              </a:ext>
            </a:extLst>
          </p:cNvPr>
          <p:cNvSpPr txBox="1">
            <a:spLocks noChangeArrowheads="1"/>
          </p:cNvSpPr>
          <p:nvPr/>
        </p:nvSpPr>
        <p:spPr bwMode="auto">
          <a:xfrm>
            <a:off x="4609325" y="2963755"/>
            <a:ext cx="6365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itchFamily="2" charset="2"/>
              <a:buNone/>
            </a:pPr>
            <a:r>
              <a:rPr lang="en-US" altLang="en-US" sz="1600"/>
              <a:t>Laser</a:t>
            </a:r>
          </a:p>
        </p:txBody>
      </p:sp>
      <p:sp>
        <p:nvSpPr>
          <p:cNvPr id="32" name="Line 11">
            <a:extLst>
              <a:ext uri="{FF2B5EF4-FFF2-40B4-BE49-F238E27FC236}">
                <a16:creationId xmlns:a16="http://schemas.microsoft.com/office/drawing/2014/main" id="{DB3D1809-AA79-9160-D453-96697F368EAE}"/>
              </a:ext>
            </a:extLst>
          </p:cNvPr>
          <p:cNvSpPr>
            <a:spLocks noChangeShapeType="1"/>
          </p:cNvSpPr>
          <p:nvPr/>
        </p:nvSpPr>
        <p:spPr bwMode="auto">
          <a:xfrm>
            <a:off x="4536300" y="5845068"/>
            <a:ext cx="4752975" cy="0"/>
          </a:xfrm>
          <a:prstGeom prst="line">
            <a:avLst/>
          </a:prstGeom>
          <a:noFill/>
          <a:ln w="571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Rectangle 12">
            <a:extLst>
              <a:ext uri="{FF2B5EF4-FFF2-40B4-BE49-F238E27FC236}">
                <a16:creationId xmlns:a16="http://schemas.microsoft.com/office/drawing/2014/main" id="{766496C4-D280-7E63-5A07-0045823AD602}"/>
              </a:ext>
            </a:extLst>
          </p:cNvPr>
          <p:cNvSpPr>
            <a:spLocks noChangeArrowheads="1"/>
          </p:cNvSpPr>
          <p:nvPr/>
        </p:nvSpPr>
        <p:spPr bwMode="auto">
          <a:xfrm>
            <a:off x="6768325" y="5627580"/>
            <a:ext cx="1584325" cy="4333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Rectangle 13">
            <a:extLst>
              <a:ext uri="{FF2B5EF4-FFF2-40B4-BE49-F238E27FC236}">
                <a16:creationId xmlns:a16="http://schemas.microsoft.com/office/drawing/2014/main" id="{3B550C5D-D4B6-1E7A-714D-BCF9208AE22C}"/>
              </a:ext>
            </a:extLst>
          </p:cNvPr>
          <p:cNvSpPr>
            <a:spLocks noChangeArrowheads="1"/>
          </p:cNvSpPr>
          <p:nvPr/>
        </p:nvSpPr>
        <p:spPr bwMode="auto">
          <a:xfrm>
            <a:off x="8352650" y="5411680"/>
            <a:ext cx="360363" cy="8651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 name="Text Box 14">
            <a:extLst>
              <a:ext uri="{FF2B5EF4-FFF2-40B4-BE49-F238E27FC236}">
                <a16:creationId xmlns:a16="http://schemas.microsoft.com/office/drawing/2014/main" id="{44B25BD7-F223-B764-425E-246E249C283D}"/>
              </a:ext>
            </a:extLst>
          </p:cNvPr>
          <p:cNvSpPr txBox="1">
            <a:spLocks noChangeArrowheads="1"/>
          </p:cNvSpPr>
          <p:nvPr/>
        </p:nvSpPr>
        <p:spPr bwMode="auto">
          <a:xfrm>
            <a:off x="4609325" y="5484705"/>
            <a:ext cx="6365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itchFamily="2" charset="2"/>
              <a:buNone/>
            </a:pPr>
            <a:r>
              <a:rPr lang="en-US" altLang="en-US" sz="1600"/>
              <a:t>Laser</a:t>
            </a:r>
          </a:p>
        </p:txBody>
      </p:sp>
      <p:sp>
        <p:nvSpPr>
          <p:cNvPr id="36" name="Line 15">
            <a:extLst>
              <a:ext uri="{FF2B5EF4-FFF2-40B4-BE49-F238E27FC236}">
                <a16:creationId xmlns:a16="http://schemas.microsoft.com/office/drawing/2014/main" id="{52FE6454-4CD2-8559-41C5-202D7A9481DF}"/>
              </a:ext>
            </a:extLst>
          </p:cNvPr>
          <p:cNvSpPr>
            <a:spLocks noChangeShapeType="1"/>
          </p:cNvSpPr>
          <p:nvPr/>
        </p:nvSpPr>
        <p:spPr bwMode="auto">
          <a:xfrm>
            <a:off x="4536300" y="4548080"/>
            <a:ext cx="4752975" cy="0"/>
          </a:xfrm>
          <a:prstGeom prst="line">
            <a:avLst/>
          </a:prstGeom>
          <a:noFill/>
          <a:ln w="571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Rectangle 16">
            <a:extLst>
              <a:ext uri="{FF2B5EF4-FFF2-40B4-BE49-F238E27FC236}">
                <a16:creationId xmlns:a16="http://schemas.microsoft.com/office/drawing/2014/main" id="{6A2B50AF-6726-FEB2-9737-4BFF870E99CF}"/>
              </a:ext>
            </a:extLst>
          </p:cNvPr>
          <p:cNvSpPr>
            <a:spLocks noChangeArrowheads="1"/>
          </p:cNvSpPr>
          <p:nvPr/>
        </p:nvSpPr>
        <p:spPr bwMode="auto">
          <a:xfrm rot="703046">
            <a:off x="6768325" y="4332180"/>
            <a:ext cx="1584325" cy="4333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Rectangle 17">
            <a:extLst>
              <a:ext uri="{FF2B5EF4-FFF2-40B4-BE49-F238E27FC236}">
                <a16:creationId xmlns:a16="http://schemas.microsoft.com/office/drawing/2014/main" id="{61AE87E5-67BA-1D0E-EF23-C607FEE4AAB5}"/>
              </a:ext>
            </a:extLst>
          </p:cNvPr>
          <p:cNvSpPr>
            <a:spLocks noChangeArrowheads="1"/>
          </p:cNvSpPr>
          <p:nvPr/>
        </p:nvSpPr>
        <p:spPr bwMode="auto">
          <a:xfrm rot="708439">
            <a:off x="8352650" y="4332180"/>
            <a:ext cx="360363" cy="8651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Text Box 18">
            <a:extLst>
              <a:ext uri="{FF2B5EF4-FFF2-40B4-BE49-F238E27FC236}">
                <a16:creationId xmlns:a16="http://schemas.microsoft.com/office/drawing/2014/main" id="{33492ACE-5D94-A01B-F032-465A4FDB6D08}"/>
              </a:ext>
            </a:extLst>
          </p:cNvPr>
          <p:cNvSpPr txBox="1">
            <a:spLocks noChangeArrowheads="1"/>
          </p:cNvSpPr>
          <p:nvPr/>
        </p:nvSpPr>
        <p:spPr bwMode="auto">
          <a:xfrm>
            <a:off x="4607738" y="4189305"/>
            <a:ext cx="6365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itchFamily="2" charset="2"/>
              <a:buNone/>
            </a:pPr>
            <a:r>
              <a:rPr lang="en-US" altLang="en-US" sz="1600"/>
              <a:t>Laser</a:t>
            </a:r>
          </a:p>
        </p:txBody>
      </p:sp>
      <p:sp>
        <p:nvSpPr>
          <p:cNvPr id="40" name="Text Box 19">
            <a:extLst>
              <a:ext uri="{FF2B5EF4-FFF2-40B4-BE49-F238E27FC236}">
                <a16:creationId xmlns:a16="http://schemas.microsoft.com/office/drawing/2014/main" id="{0C8A92BD-B095-9086-D15C-F781FC25604D}"/>
              </a:ext>
            </a:extLst>
          </p:cNvPr>
          <p:cNvSpPr txBox="1">
            <a:spLocks noChangeArrowheads="1"/>
          </p:cNvSpPr>
          <p:nvPr/>
        </p:nvSpPr>
        <p:spPr bwMode="auto">
          <a:xfrm>
            <a:off x="2385865" y="3110922"/>
            <a:ext cx="126874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buFont typeface="Wingdings" pitchFamily="2" charset="2"/>
              <a:buNone/>
            </a:pPr>
            <a:r>
              <a:rPr lang="en-US" altLang="en-US" dirty="0">
                <a:solidFill>
                  <a:schemeClr val="hlink"/>
                </a:solidFill>
                <a:latin typeface="Arial Black" pitchFamily="34" charset="0"/>
              </a:rPr>
              <a:t>NOT OK!</a:t>
            </a:r>
          </a:p>
        </p:txBody>
      </p:sp>
      <p:sp>
        <p:nvSpPr>
          <p:cNvPr id="41" name="Text Box 20">
            <a:extLst>
              <a:ext uri="{FF2B5EF4-FFF2-40B4-BE49-F238E27FC236}">
                <a16:creationId xmlns:a16="http://schemas.microsoft.com/office/drawing/2014/main" id="{11FE9F6A-7FA6-2591-375C-3C87C6B6D595}"/>
              </a:ext>
            </a:extLst>
          </p:cNvPr>
          <p:cNvSpPr txBox="1">
            <a:spLocks noChangeArrowheads="1"/>
          </p:cNvSpPr>
          <p:nvPr/>
        </p:nvSpPr>
        <p:spPr bwMode="auto">
          <a:xfrm>
            <a:off x="2385865" y="4378606"/>
            <a:ext cx="126874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buFont typeface="Wingdings" pitchFamily="2" charset="2"/>
              <a:buNone/>
            </a:pPr>
            <a:r>
              <a:rPr lang="en-US" altLang="en-US" dirty="0">
                <a:solidFill>
                  <a:schemeClr val="hlink"/>
                </a:solidFill>
                <a:latin typeface="Arial Black" pitchFamily="34" charset="0"/>
              </a:rPr>
              <a:t>NOT OK!</a:t>
            </a:r>
          </a:p>
        </p:txBody>
      </p:sp>
      <p:sp>
        <p:nvSpPr>
          <p:cNvPr id="42" name="Text Box 21">
            <a:extLst>
              <a:ext uri="{FF2B5EF4-FFF2-40B4-BE49-F238E27FC236}">
                <a16:creationId xmlns:a16="http://schemas.microsoft.com/office/drawing/2014/main" id="{96ED0E0E-F639-6CB6-B020-287B40FDE398}"/>
              </a:ext>
            </a:extLst>
          </p:cNvPr>
          <p:cNvSpPr txBox="1">
            <a:spLocks noChangeArrowheads="1"/>
          </p:cNvSpPr>
          <p:nvPr/>
        </p:nvSpPr>
        <p:spPr bwMode="auto">
          <a:xfrm>
            <a:off x="2749203" y="5569509"/>
            <a:ext cx="6463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buFont typeface="Wingdings" pitchFamily="2" charset="2"/>
              <a:buNone/>
            </a:pPr>
            <a:r>
              <a:rPr lang="en-US" altLang="en-US" dirty="0">
                <a:solidFill>
                  <a:srgbClr val="66FF33"/>
                </a:solidFill>
                <a:latin typeface="Arial Black" pitchFamily="34" charset="0"/>
              </a:rPr>
              <a:t>OK!</a:t>
            </a:r>
          </a:p>
        </p:txBody>
      </p:sp>
      <p:sp>
        <p:nvSpPr>
          <p:cNvPr id="43" name="Text Box 22">
            <a:extLst>
              <a:ext uri="{FF2B5EF4-FFF2-40B4-BE49-F238E27FC236}">
                <a16:creationId xmlns:a16="http://schemas.microsoft.com/office/drawing/2014/main" id="{152A1F5D-2AF0-FF73-477D-9E3F36F4C553}"/>
              </a:ext>
            </a:extLst>
          </p:cNvPr>
          <p:cNvSpPr txBox="1">
            <a:spLocks noChangeArrowheads="1"/>
          </p:cNvSpPr>
          <p:nvPr/>
        </p:nvSpPr>
        <p:spPr bwMode="auto">
          <a:xfrm>
            <a:off x="8713013" y="3397143"/>
            <a:ext cx="9080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itchFamily="2" charset="2"/>
              <a:buNone/>
            </a:pPr>
            <a:r>
              <a:rPr lang="en-US" altLang="en-US" sz="1600"/>
              <a:t>Receiver</a:t>
            </a:r>
          </a:p>
        </p:txBody>
      </p:sp>
      <p:sp>
        <p:nvSpPr>
          <p:cNvPr id="44" name="Text Box 23">
            <a:extLst>
              <a:ext uri="{FF2B5EF4-FFF2-40B4-BE49-F238E27FC236}">
                <a16:creationId xmlns:a16="http://schemas.microsoft.com/office/drawing/2014/main" id="{A0834EAD-4FBB-3345-378E-F50902711012}"/>
              </a:ext>
            </a:extLst>
          </p:cNvPr>
          <p:cNvSpPr txBox="1">
            <a:spLocks noChangeArrowheads="1"/>
          </p:cNvSpPr>
          <p:nvPr/>
        </p:nvSpPr>
        <p:spPr bwMode="auto">
          <a:xfrm>
            <a:off x="8784450" y="4621105"/>
            <a:ext cx="9080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itchFamily="2" charset="2"/>
              <a:buNone/>
            </a:pPr>
            <a:r>
              <a:rPr lang="en-US" altLang="en-US" sz="1600"/>
              <a:t>Receiver</a:t>
            </a:r>
          </a:p>
        </p:txBody>
      </p:sp>
      <p:sp>
        <p:nvSpPr>
          <p:cNvPr id="45" name="Text Box 24">
            <a:extLst>
              <a:ext uri="{FF2B5EF4-FFF2-40B4-BE49-F238E27FC236}">
                <a16:creationId xmlns:a16="http://schemas.microsoft.com/office/drawing/2014/main" id="{5DBDD0D5-00D3-EBBA-92EF-DFBEE3B52FE6}"/>
              </a:ext>
            </a:extLst>
          </p:cNvPr>
          <p:cNvSpPr txBox="1">
            <a:spLocks noChangeArrowheads="1"/>
          </p:cNvSpPr>
          <p:nvPr/>
        </p:nvSpPr>
        <p:spPr bwMode="auto">
          <a:xfrm>
            <a:off x="8784450" y="5989530"/>
            <a:ext cx="9080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itchFamily="2" charset="2"/>
              <a:buNone/>
            </a:pPr>
            <a:r>
              <a:rPr lang="en-US" altLang="en-US" sz="1600"/>
              <a:t>Receiver</a:t>
            </a:r>
          </a:p>
        </p:txBody>
      </p:sp>
    </p:spTree>
    <p:extLst>
      <p:ext uri="{BB962C8B-B14F-4D97-AF65-F5344CB8AC3E}">
        <p14:creationId xmlns:p14="http://schemas.microsoft.com/office/powerpoint/2010/main" val="13459367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ECEFF-EAF4-D23F-445C-E6DEA07603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CBA9BB-4ABF-A7B7-2F53-2C8FEFF8F441}"/>
              </a:ext>
            </a:extLst>
          </p:cNvPr>
          <p:cNvSpPr>
            <a:spLocks noGrp="1"/>
          </p:cNvSpPr>
          <p:nvPr>
            <p:ph type="title"/>
          </p:nvPr>
        </p:nvSpPr>
        <p:spPr/>
        <p:txBody>
          <a:bodyPr/>
          <a:lstStyle/>
          <a:p>
            <a:r>
              <a:rPr lang="en-US" dirty="0"/>
              <a:t>Installation – Alignment</a:t>
            </a:r>
          </a:p>
        </p:txBody>
      </p:sp>
      <p:sp>
        <p:nvSpPr>
          <p:cNvPr id="26" name="Rectangle 2">
            <a:extLst>
              <a:ext uri="{FF2B5EF4-FFF2-40B4-BE49-F238E27FC236}">
                <a16:creationId xmlns:a16="http://schemas.microsoft.com/office/drawing/2014/main" id="{ABBADB50-E918-243F-B3F2-6835E862D48E}"/>
              </a:ext>
            </a:extLst>
          </p:cNvPr>
          <p:cNvSpPr txBox="1">
            <a:spLocks noChangeArrowheads="1"/>
          </p:cNvSpPr>
          <p:nvPr/>
        </p:nvSpPr>
        <p:spPr>
          <a:xfrm>
            <a:off x="1257595" y="848259"/>
            <a:ext cx="3629549" cy="52906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2400" kern="1200">
                <a:solidFill>
                  <a:srgbClr val="3F003C"/>
                </a:solidFill>
                <a:latin typeface="+mj-lt"/>
                <a:ea typeface="+mj-ea"/>
                <a:cs typeface="+mj-cs"/>
              </a:defRPr>
            </a:lvl1pPr>
          </a:lstStyle>
          <a:p>
            <a:r>
              <a:rPr lang="en-US" altLang="en-US" sz="2000" b="1" dirty="0">
                <a:solidFill>
                  <a:schemeClr val="tx1"/>
                </a:solidFill>
                <a:latin typeface="+mn-lt"/>
              </a:rPr>
              <a:t>Alignment Tolerances</a:t>
            </a:r>
          </a:p>
        </p:txBody>
      </p:sp>
      <p:sp>
        <p:nvSpPr>
          <p:cNvPr id="27" name="Text Box 5">
            <a:extLst>
              <a:ext uri="{FF2B5EF4-FFF2-40B4-BE49-F238E27FC236}">
                <a16:creationId xmlns:a16="http://schemas.microsoft.com/office/drawing/2014/main" id="{4ACFF229-39C8-E8BF-6CC2-2FAEBC436583}"/>
              </a:ext>
            </a:extLst>
          </p:cNvPr>
          <p:cNvSpPr txBox="1">
            <a:spLocks noChangeArrowheads="1"/>
          </p:cNvSpPr>
          <p:nvPr/>
        </p:nvSpPr>
        <p:spPr bwMode="auto">
          <a:xfrm>
            <a:off x="1227695" y="1401133"/>
            <a:ext cx="937440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 typeface="Wingdings" pitchFamily="2" charset="2"/>
              <a:buNone/>
            </a:pPr>
            <a:r>
              <a:rPr lang="en-US" altLang="en-US" sz="2000" dirty="0"/>
              <a:t>Instrument tolerates some deviation in alignment, but vibration &amp; thermal movement could mean alignment problems if the alignment is not 100% after installation!</a:t>
            </a:r>
          </a:p>
        </p:txBody>
      </p:sp>
      <p:pic>
        <p:nvPicPr>
          <p:cNvPr id="3" name="Picture 4" descr="tx">
            <a:extLst>
              <a:ext uri="{FF2B5EF4-FFF2-40B4-BE49-F238E27FC236}">
                <a16:creationId xmlns:a16="http://schemas.microsoft.com/office/drawing/2014/main" id="{1974D474-B6B9-0D15-7AC5-FFE1565A7B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5741" y="2708896"/>
            <a:ext cx="1981200" cy="159226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5" descr="rx">
            <a:extLst>
              <a:ext uri="{FF2B5EF4-FFF2-40B4-BE49-F238E27FC236}">
                <a16:creationId xmlns:a16="http://schemas.microsoft.com/office/drawing/2014/main" id="{C833CB4C-C047-4774-C1E4-7A8C08B564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7941" y="2632696"/>
            <a:ext cx="2019300" cy="1676400"/>
          </a:xfrm>
          <a:prstGeom prst="rect">
            <a:avLst/>
          </a:prstGeom>
          <a:noFill/>
          <a:extLst>
            <a:ext uri="{909E8E84-426E-40DD-AFC4-6F175D3DCCD1}">
              <a14:hiddenFill xmlns:a14="http://schemas.microsoft.com/office/drawing/2010/main">
                <a:solidFill>
                  <a:srgbClr val="FFFFFF"/>
                </a:solidFill>
              </a14:hiddenFill>
            </a:ext>
          </a:extLst>
        </p:spPr>
      </p:pic>
      <p:sp>
        <p:nvSpPr>
          <p:cNvPr id="5" name="Line 6">
            <a:extLst>
              <a:ext uri="{FF2B5EF4-FFF2-40B4-BE49-F238E27FC236}">
                <a16:creationId xmlns:a16="http://schemas.microsoft.com/office/drawing/2014/main" id="{E40D1D1D-EAFC-E3C0-3B8D-412331DF9872}"/>
              </a:ext>
            </a:extLst>
          </p:cNvPr>
          <p:cNvSpPr>
            <a:spLocks noChangeShapeType="1"/>
          </p:cNvSpPr>
          <p:nvPr/>
        </p:nvSpPr>
        <p:spPr bwMode="auto">
          <a:xfrm>
            <a:off x="3706941" y="3470896"/>
            <a:ext cx="4191000" cy="0"/>
          </a:xfrm>
          <a:prstGeom prst="line">
            <a:avLst/>
          </a:prstGeom>
          <a:noFill/>
          <a:ln w="25400" cap="rnd">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46800" rIns="90000" bIns="46800" anchor="ctr">
            <a:spAutoFit/>
          </a:bodyPr>
          <a:lstStyle/>
          <a:p>
            <a:endParaRPr lang="en-US"/>
          </a:p>
        </p:txBody>
      </p:sp>
      <p:sp>
        <p:nvSpPr>
          <p:cNvPr id="6" name="Freeform 12">
            <a:extLst>
              <a:ext uri="{FF2B5EF4-FFF2-40B4-BE49-F238E27FC236}">
                <a16:creationId xmlns:a16="http://schemas.microsoft.com/office/drawing/2014/main" id="{9B6A3C95-274C-CCD4-2B92-DF1F57D9A6F3}"/>
              </a:ext>
            </a:extLst>
          </p:cNvPr>
          <p:cNvSpPr>
            <a:spLocks/>
          </p:cNvSpPr>
          <p:nvPr/>
        </p:nvSpPr>
        <p:spPr bwMode="auto">
          <a:xfrm>
            <a:off x="2641729" y="2416796"/>
            <a:ext cx="241300" cy="2209800"/>
          </a:xfrm>
          <a:custGeom>
            <a:avLst/>
            <a:gdLst>
              <a:gd name="T0" fmla="*/ 104 w 152"/>
              <a:gd name="T1" fmla="*/ 0 h 1392"/>
              <a:gd name="T2" fmla="*/ 8 w 152"/>
              <a:gd name="T3" fmla="*/ 672 h 1392"/>
              <a:gd name="T4" fmla="*/ 152 w 152"/>
              <a:gd name="T5" fmla="*/ 1392 h 1392"/>
            </a:gdLst>
            <a:ahLst/>
            <a:cxnLst>
              <a:cxn ang="0">
                <a:pos x="T0" y="T1"/>
              </a:cxn>
              <a:cxn ang="0">
                <a:pos x="T2" y="T3"/>
              </a:cxn>
              <a:cxn ang="0">
                <a:pos x="T4" y="T5"/>
              </a:cxn>
            </a:cxnLst>
            <a:rect l="0" t="0" r="r" b="b"/>
            <a:pathLst>
              <a:path w="152" h="1392">
                <a:moveTo>
                  <a:pt x="104" y="0"/>
                </a:moveTo>
                <a:cubicBezTo>
                  <a:pt x="52" y="220"/>
                  <a:pt x="0" y="440"/>
                  <a:pt x="8" y="672"/>
                </a:cubicBezTo>
                <a:cubicBezTo>
                  <a:pt x="16" y="904"/>
                  <a:pt x="84" y="1148"/>
                  <a:pt x="152" y="1392"/>
                </a:cubicBezTo>
              </a:path>
            </a:pathLst>
          </a:custGeom>
          <a:noFill/>
          <a:ln w="25400" cap="rnd" cmpd="sng">
            <a:solidFill>
              <a:schemeClr val="hlink"/>
            </a:solidFill>
            <a:prstDash val="solid"/>
            <a:round/>
            <a:headEnd type="triangle" w="med" len="med"/>
            <a:tailEnd type="triangle" w="med" len="med"/>
          </a:ln>
          <a:effectLst/>
          <a:extLst>
            <a:ext uri="{909E8E84-426E-40DD-AFC4-6F175D3DCCD1}">
              <a14:hiddenFill xmlns:a14="http://schemas.microsoft.com/office/drawing/2010/main">
                <a:solidFill>
                  <a:srgbClr val="FF99CC">
                    <a:alpha val="50000"/>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46800" rIns="90000" bIns="46800" anchor="ctr">
            <a:spAutoFit/>
          </a:bodyPr>
          <a:lstStyle/>
          <a:p>
            <a:endParaRPr lang="en-US"/>
          </a:p>
        </p:txBody>
      </p:sp>
      <p:sp>
        <p:nvSpPr>
          <p:cNvPr id="7" name="Line 14">
            <a:extLst>
              <a:ext uri="{FF2B5EF4-FFF2-40B4-BE49-F238E27FC236}">
                <a16:creationId xmlns:a16="http://schemas.microsoft.com/office/drawing/2014/main" id="{8C55F5AF-11F2-288D-14BF-2FB84240201C}"/>
              </a:ext>
            </a:extLst>
          </p:cNvPr>
          <p:cNvSpPr>
            <a:spLocks noChangeShapeType="1"/>
          </p:cNvSpPr>
          <p:nvPr/>
        </p:nvSpPr>
        <p:spPr bwMode="auto">
          <a:xfrm>
            <a:off x="7669341" y="3166096"/>
            <a:ext cx="0" cy="609600"/>
          </a:xfrm>
          <a:prstGeom prst="line">
            <a:avLst/>
          </a:prstGeom>
          <a:noFill/>
          <a:ln w="25400" cap="rnd">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6800" rIns="90000" bIns="46800" anchor="ctr">
            <a:spAutoFit/>
          </a:bodyPr>
          <a:lstStyle/>
          <a:p>
            <a:endParaRPr lang="en-US"/>
          </a:p>
        </p:txBody>
      </p:sp>
      <p:sp>
        <p:nvSpPr>
          <p:cNvPr id="8" name="Text Box 15">
            <a:extLst>
              <a:ext uri="{FF2B5EF4-FFF2-40B4-BE49-F238E27FC236}">
                <a16:creationId xmlns:a16="http://schemas.microsoft.com/office/drawing/2014/main" id="{A0AB3DCB-1053-109A-AA7C-61A6C8EA3377}"/>
              </a:ext>
            </a:extLst>
          </p:cNvPr>
          <p:cNvSpPr txBox="1">
            <a:spLocks noChangeArrowheads="1"/>
          </p:cNvSpPr>
          <p:nvPr/>
        </p:nvSpPr>
        <p:spPr bwMode="auto">
          <a:xfrm>
            <a:off x="4932528" y="2975816"/>
            <a:ext cx="1520758" cy="279180"/>
          </a:xfrm>
          <a:prstGeom prst="rect">
            <a:avLst/>
          </a:prstGeom>
          <a:noFill/>
          <a:ln>
            <a:noFill/>
          </a:ln>
          <a:effectLst/>
          <a:extLst>
            <a:ext uri="{909E8E84-426E-40DD-AFC4-6F175D3DCCD1}">
              <a14:hiddenFill xmlns:a14="http://schemas.microsoft.com/office/drawing/2010/main">
                <a:solidFill>
                  <a:srgbClr val="FF99CC">
                    <a:alpha val="50000"/>
                  </a:srgbClr>
                </a:solidFill>
              </a14:hiddenFill>
            </a:ext>
            <a:ext uri="{91240B29-F687-4F45-9708-019B960494DF}">
              <a14:hiddenLine xmlns:a14="http://schemas.microsoft.com/office/drawing/2010/main" w="25400"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46800" rIns="90000" bIns="46800" anchor="ctr">
            <a:spAutoFit/>
          </a:bodyPr>
          <a:lstStyle/>
          <a:p>
            <a:pPr algn="ctr">
              <a:spcBef>
                <a:spcPct val="0"/>
              </a:spcBef>
              <a:buClrTx/>
              <a:buSzTx/>
              <a:buFontTx/>
              <a:buNone/>
            </a:pPr>
            <a:r>
              <a:rPr lang="en-GB" altLang="en-US" sz="1200" b="1" dirty="0">
                <a:latin typeface="Arial" charset="0"/>
              </a:rPr>
              <a:t>L=2-33ft (0.5 – 10m)</a:t>
            </a:r>
          </a:p>
        </p:txBody>
      </p:sp>
      <p:sp>
        <p:nvSpPr>
          <p:cNvPr id="9" name="Text Box 5">
            <a:extLst>
              <a:ext uri="{FF2B5EF4-FFF2-40B4-BE49-F238E27FC236}">
                <a16:creationId xmlns:a16="http://schemas.microsoft.com/office/drawing/2014/main" id="{39AD94DC-9CB8-DEA6-CF4C-EF05E50D931A}"/>
              </a:ext>
            </a:extLst>
          </p:cNvPr>
          <p:cNvSpPr txBox="1">
            <a:spLocks noChangeArrowheads="1"/>
          </p:cNvSpPr>
          <p:nvPr/>
        </p:nvSpPr>
        <p:spPr bwMode="auto">
          <a:xfrm>
            <a:off x="2631754" y="4918696"/>
            <a:ext cx="6122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buFont typeface="Wingdings" pitchFamily="2" charset="2"/>
              <a:buNone/>
            </a:pPr>
            <a:r>
              <a:rPr lang="en-US" altLang="en-US" sz="2000" dirty="0"/>
              <a:t>Small movements at transmitter side can cause large movement at receiver side!</a:t>
            </a:r>
          </a:p>
        </p:txBody>
      </p:sp>
    </p:spTree>
    <p:extLst>
      <p:ext uri="{BB962C8B-B14F-4D97-AF65-F5344CB8AC3E}">
        <p14:creationId xmlns:p14="http://schemas.microsoft.com/office/powerpoint/2010/main" val="22964139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AB7E1-2D5C-2618-5656-4F7D04D4AF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2BFD2B-A9FC-B24A-7829-9C77E5A5214A}"/>
              </a:ext>
            </a:extLst>
          </p:cNvPr>
          <p:cNvSpPr>
            <a:spLocks noGrp="1"/>
          </p:cNvSpPr>
          <p:nvPr>
            <p:ph type="title"/>
          </p:nvPr>
        </p:nvSpPr>
        <p:spPr/>
        <p:txBody>
          <a:bodyPr/>
          <a:lstStyle/>
          <a:p>
            <a:r>
              <a:rPr lang="en-US" dirty="0"/>
              <a:t>Installation – Purging</a:t>
            </a:r>
          </a:p>
        </p:txBody>
      </p:sp>
      <p:sp>
        <p:nvSpPr>
          <p:cNvPr id="27" name="Text Box 5">
            <a:extLst>
              <a:ext uri="{FF2B5EF4-FFF2-40B4-BE49-F238E27FC236}">
                <a16:creationId xmlns:a16="http://schemas.microsoft.com/office/drawing/2014/main" id="{1C418222-F4A8-95A4-C3EF-F515C94B5212}"/>
              </a:ext>
            </a:extLst>
          </p:cNvPr>
          <p:cNvSpPr txBox="1">
            <a:spLocks noChangeArrowheads="1"/>
          </p:cNvSpPr>
          <p:nvPr/>
        </p:nvSpPr>
        <p:spPr bwMode="auto">
          <a:xfrm>
            <a:off x="1227695" y="1401133"/>
            <a:ext cx="9374402"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en-US" altLang="en-US" sz="2400" dirty="0"/>
              <a:t>Instrument tolerates a small amount of dust settling on the window, but clean air purge is required to keep the windows as clean as possible to get good results.</a:t>
            </a:r>
          </a:p>
          <a:p>
            <a:pPr marL="342900" indent="-342900">
              <a:buFont typeface="Arial" panose="020B0604020202020204" pitchFamily="34" charset="0"/>
              <a:buChar char="•"/>
            </a:pPr>
            <a:endParaRPr lang="en-US" altLang="en-US" sz="2400" dirty="0"/>
          </a:p>
          <a:p>
            <a:pPr marL="342900" indent="-342900">
              <a:buFont typeface="Arial" panose="020B0604020202020204" pitchFamily="34" charset="0"/>
              <a:buChar char="•"/>
            </a:pPr>
            <a:r>
              <a:rPr lang="en-US" altLang="en-US" sz="2400" dirty="0"/>
              <a:t>Air must be dry and clean!</a:t>
            </a:r>
          </a:p>
          <a:p>
            <a:pPr marL="342900" indent="-342900">
              <a:buFont typeface="Arial" panose="020B0604020202020204" pitchFamily="34" charset="0"/>
              <a:buChar char="•"/>
            </a:pPr>
            <a:endParaRPr lang="en-US" altLang="en-US" sz="2400" dirty="0"/>
          </a:p>
          <a:p>
            <a:pPr marL="342900" indent="-342900">
              <a:buFont typeface="Arial" panose="020B0604020202020204" pitchFamily="34" charset="0"/>
              <a:buChar char="•"/>
            </a:pPr>
            <a:r>
              <a:rPr lang="en-US" altLang="en-US" sz="2400" dirty="0"/>
              <a:t>Unclean purge air will leave a thin film of water or oil on the windows which will cause the instrument to fail in operation!</a:t>
            </a:r>
          </a:p>
          <a:p>
            <a:pPr marL="342900" indent="-342900">
              <a:buFont typeface="Arial" panose="020B0604020202020204" pitchFamily="34" charset="0"/>
              <a:buChar char="•"/>
            </a:pPr>
            <a:endParaRPr lang="en-US" altLang="en-US" sz="2400" dirty="0"/>
          </a:p>
          <a:p>
            <a:pPr marL="342900" indent="-342900">
              <a:buFont typeface="Arial" panose="020B0604020202020204" pitchFamily="34" charset="0"/>
              <a:buChar char="•"/>
            </a:pPr>
            <a:r>
              <a:rPr lang="en-US" altLang="en-US" sz="2400" dirty="0"/>
              <a:t>The amount of purge air will depend on the process and instrument type. </a:t>
            </a:r>
            <a:endParaRPr lang="en-US" altLang="en-US" sz="2000" dirty="0"/>
          </a:p>
        </p:txBody>
      </p:sp>
    </p:spTree>
    <p:extLst>
      <p:ext uri="{BB962C8B-B14F-4D97-AF65-F5344CB8AC3E}">
        <p14:creationId xmlns:p14="http://schemas.microsoft.com/office/powerpoint/2010/main" val="27239415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98706-DB5F-06E7-6F85-FD9977E834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6A5D76-EDA1-C3BF-DC61-36728C82A547}"/>
              </a:ext>
            </a:extLst>
          </p:cNvPr>
          <p:cNvSpPr>
            <a:spLocks noGrp="1"/>
          </p:cNvSpPr>
          <p:nvPr>
            <p:ph type="title"/>
          </p:nvPr>
        </p:nvSpPr>
        <p:spPr/>
        <p:txBody>
          <a:bodyPr/>
          <a:lstStyle/>
          <a:p>
            <a:r>
              <a:rPr lang="en-US" dirty="0"/>
              <a:t>Operation</a:t>
            </a:r>
          </a:p>
        </p:txBody>
      </p:sp>
      <p:sp>
        <p:nvSpPr>
          <p:cNvPr id="27" name="Text Box 5">
            <a:extLst>
              <a:ext uri="{FF2B5EF4-FFF2-40B4-BE49-F238E27FC236}">
                <a16:creationId xmlns:a16="http://schemas.microsoft.com/office/drawing/2014/main" id="{E10F21F1-A643-0AC3-354F-65DBF4779289}"/>
              </a:ext>
            </a:extLst>
          </p:cNvPr>
          <p:cNvSpPr txBox="1">
            <a:spLocks noChangeArrowheads="1"/>
          </p:cNvSpPr>
          <p:nvPr/>
        </p:nvSpPr>
        <p:spPr bwMode="auto">
          <a:xfrm>
            <a:off x="1196164" y="1411643"/>
            <a:ext cx="9374402" cy="3847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en-US" altLang="en-US" sz="2400" dirty="0"/>
              <a:t>After the product is properly installed, setup the service software, configuring to your installation/application</a:t>
            </a:r>
          </a:p>
          <a:p>
            <a:pPr marL="342900" indent="-342900">
              <a:buFont typeface="Arial" panose="020B0604020202020204" pitchFamily="34" charset="0"/>
              <a:buChar char="•"/>
            </a:pPr>
            <a:endParaRPr lang="en-US" altLang="en-US" sz="2400" dirty="0"/>
          </a:p>
          <a:p>
            <a:pPr marL="342900" indent="-342900">
              <a:buFont typeface="Arial" panose="020B0604020202020204" pitchFamily="34" charset="0"/>
              <a:buChar char="•"/>
            </a:pPr>
            <a:r>
              <a:rPr lang="en-US" altLang="en-US" sz="2400" dirty="0"/>
              <a:t>Post-software setup, the instrument can be powered up</a:t>
            </a:r>
          </a:p>
          <a:p>
            <a:pPr marL="342900" indent="-342900">
              <a:buFont typeface="Arial" panose="020B0604020202020204" pitchFamily="34" charset="0"/>
              <a:buChar char="•"/>
            </a:pPr>
            <a:endParaRPr lang="en-US" altLang="en-US" sz="2400" dirty="0"/>
          </a:p>
          <a:p>
            <a:pPr marL="342900" indent="-342900">
              <a:buFont typeface="Arial" panose="020B0604020202020204" pitchFamily="34" charset="0"/>
              <a:buChar char="•"/>
            </a:pPr>
            <a:r>
              <a:rPr lang="en-US" altLang="en-US" sz="2400" dirty="0"/>
              <a:t>There are 4 modes to use:</a:t>
            </a:r>
          </a:p>
          <a:p>
            <a:pPr marL="800100" lvl="1" indent="-342900">
              <a:buFont typeface="Arial" panose="020B0604020202020204" pitchFamily="34" charset="0"/>
              <a:buChar char="•"/>
            </a:pPr>
            <a:r>
              <a:rPr lang="en-US" altLang="en-US" sz="2000" dirty="0"/>
              <a:t>Start-up mode</a:t>
            </a:r>
          </a:p>
          <a:p>
            <a:pPr marL="800100" lvl="1" indent="-342900">
              <a:buFont typeface="Arial" panose="020B0604020202020204" pitchFamily="34" charset="0"/>
              <a:buChar char="•"/>
            </a:pPr>
            <a:r>
              <a:rPr lang="en-US" altLang="en-US" sz="2000" dirty="0"/>
              <a:t>Normal mode (Operation)</a:t>
            </a:r>
          </a:p>
          <a:p>
            <a:pPr marL="800100" lvl="1" indent="-342900">
              <a:buFont typeface="Arial" panose="020B0604020202020204" pitchFamily="34" charset="0"/>
              <a:buChar char="•"/>
            </a:pPr>
            <a:r>
              <a:rPr lang="en-US" altLang="en-US" sz="2000" dirty="0"/>
              <a:t>Zero/Span mode</a:t>
            </a:r>
          </a:p>
          <a:p>
            <a:pPr marL="800100" lvl="1" indent="-342900">
              <a:buFont typeface="Arial" panose="020B0604020202020204" pitchFamily="34" charset="0"/>
              <a:buChar char="•"/>
            </a:pPr>
            <a:r>
              <a:rPr lang="en-US" altLang="en-US" sz="2000" dirty="0"/>
              <a:t>Fault mode</a:t>
            </a:r>
            <a:br>
              <a:rPr lang="en-US" altLang="en-US" sz="2000" dirty="0"/>
            </a:br>
            <a:endParaRPr lang="en-US" altLang="en-US" sz="2000" dirty="0"/>
          </a:p>
        </p:txBody>
      </p:sp>
    </p:spTree>
    <p:extLst>
      <p:ext uri="{BB962C8B-B14F-4D97-AF65-F5344CB8AC3E}">
        <p14:creationId xmlns:p14="http://schemas.microsoft.com/office/powerpoint/2010/main" val="21874386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EEEFD-3266-4BD1-7CB7-454D7246F1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2F4483-BB0E-ADA5-72F6-A632043DEF50}"/>
              </a:ext>
            </a:extLst>
          </p:cNvPr>
          <p:cNvSpPr>
            <a:spLocks noGrp="1"/>
          </p:cNvSpPr>
          <p:nvPr>
            <p:ph type="title"/>
          </p:nvPr>
        </p:nvSpPr>
        <p:spPr/>
        <p:txBody>
          <a:bodyPr/>
          <a:lstStyle/>
          <a:p>
            <a:r>
              <a:rPr lang="en-US" dirty="0"/>
              <a:t>Support – Maintenance</a:t>
            </a:r>
          </a:p>
        </p:txBody>
      </p:sp>
      <p:sp>
        <p:nvSpPr>
          <p:cNvPr id="27" name="Text Box 5">
            <a:extLst>
              <a:ext uri="{FF2B5EF4-FFF2-40B4-BE49-F238E27FC236}">
                <a16:creationId xmlns:a16="http://schemas.microsoft.com/office/drawing/2014/main" id="{72E7737F-DED1-1451-D4CE-EACCEB16B9A0}"/>
              </a:ext>
            </a:extLst>
          </p:cNvPr>
          <p:cNvSpPr txBox="1">
            <a:spLocks noChangeArrowheads="1"/>
          </p:cNvSpPr>
          <p:nvPr/>
        </p:nvSpPr>
        <p:spPr bwMode="auto">
          <a:xfrm>
            <a:off x="1227695" y="1401133"/>
            <a:ext cx="9374402"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en-US" altLang="en-US" sz="2400" dirty="0"/>
              <a:t>No moving parts during operation</a:t>
            </a:r>
          </a:p>
          <a:p>
            <a:endParaRPr lang="en-US" altLang="en-US" sz="2400" dirty="0"/>
          </a:p>
          <a:p>
            <a:pPr marL="342900" indent="-342900">
              <a:buFont typeface="Arial" panose="020B0604020202020204" pitchFamily="34" charset="0"/>
              <a:buChar char="•"/>
            </a:pPr>
            <a:r>
              <a:rPr lang="en-US" altLang="en-US" sz="2400" dirty="0"/>
              <a:t>No need for regular replacement of parts</a:t>
            </a:r>
          </a:p>
          <a:p>
            <a:pPr marL="342900" indent="-342900">
              <a:buFont typeface="Arial" panose="020B0604020202020204" pitchFamily="34" charset="0"/>
              <a:buChar char="•"/>
            </a:pPr>
            <a:endParaRPr lang="en-US" altLang="en-US" sz="2400" dirty="0"/>
          </a:p>
          <a:p>
            <a:pPr marL="342900" indent="-342900">
              <a:buFont typeface="Arial" panose="020B0604020202020204" pitchFamily="34" charset="0"/>
              <a:buChar char="•"/>
            </a:pPr>
            <a:r>
              <a:rPr lang="en-US" altLang="en-US" sz="2400" dirty="0"/>
              <a:t>Self monitoring of critical parameters</a:t>
            </a:r>
          </a:p>
          <a:p>
            <a:pPr marL="342900" indent="-342900">
              <a:buFont typeface="Arial" panose="020B0604020202020204" pitchFamily="34" charset="0"/>
              <a:buChar char="•"/>
            </a:pPr>
            <a:endParaRPr lang="en-US" altLang="en-US" sz="2400" dirty="0"/>
          </a:p>
          <a:p>
            <a:pPr marL="342900" indent="-342900">
              <a:buFont typeface="Arial" panose="020B0604020202020204" pitchFamily="34" charset="0"/>
              <a:buChar char="•"/>
            </a:pPr>
            <a:r>
              <a:rPr lang="en-US" altLang="en-US" sz="2400" dirty="0"/>
              <a:t>Maintenance limited to visual inspection/cleaning of optical windows</a:t>
            </a:r>
          </a:p>
          <a:p>
            <a:pPr marL="342900" indent="-342900">
              <a:buFont typeface="Arial" panose="020B0604020202020204" pitchFamily="34" charset="0"/>
              <a:buChar char="•"/>
            </a:pPr>
            <a:endParaRPr lang="en-US" altLang="en-US" sz="2400" dirty="0"/>
          </a:p>
          <a:p>
            <a:pPr marL="342900" indent="-342900">
              <a:buFont typeface="Arial" panose="020B0604020202020204" pitchFamily="34" charset="0"/>
              <a:buChar char="•"/>
            </a:pPr>
            <a:r>
              <a:rPr lang="en-US" altLang="en-US" sz="2400" dirty="0"/>
              <a:t>Maintenance intervals can be from 3 - 9 months depending on the process.</a:t>
            </a:r>
            <a:endParaRPr lang="en-US" altLang="en-US" sz="2000" dirty="0"/>
          </a:p>
        </p:txBody>
      </p:sp>
    </p:spTree>
    <p:extLst>
      <p:ext uri="{BB962C8B-B14F-4D97-AF65-F5344CB8AC3E}">
        <p14:creationId xmlns:p14="http://schemas.microsoft.com/office/powerpoint/2010/main" val="42356428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909F4-0D57-3768-ED83-F8B991B9AA9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6A59881-1B4D-1019-F78E-AFFF9FDD3C8C}"/>
              </a:ext>
            </a:extLst>
          </p:cNvPr>
          <p:cNvSpPr>
            <a:spLocks noGrp="1"/>
          </p:cNvSpPr>
          <p:nvPr>
            <p:ph type="title"/>
          </p:nvPr>
        </p:nvSpPr>
        <p:spPr/>
        <p:txBody>
          <a:bodyPr/>
          <a:lstStyle/>
          <a:p>
            <a:r>
              <a:rPr lang="en-US" dirty="0"/>
              <a:t>Supporting Software</a:t>
            </a:r>
          </a:p>
        </p:txBody>
      </p:sp>
    </p:spTree>
    <p:extLst>
      <p:ext uri="{BB962C8B-B14F-4D97-AF65-F5344CB8AC3E}">
        <p14:creationId xmlns:p14="http://schemas.microsoft.com/office/powerpoint/2010/main" val="37243078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C6323-65AA-196B-6ABE-1D218F19C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829B22-419C-BF78-51A7-E5E7FFDD90D8}"/>
              </a:ext>
            </a:extLst>
          </p:cNvPr>
          <p:cNvSpPr>
            <a:spLocks noGrp="1"/>
          </p:cNvSpPr>
          <p:nvPr>
            <p:ph type="title"/>
          </p:nvPr>
        </p:nvSpPr>
        <p:spPr/>
        <p:txBody>
          <a:bodyPr/>
          <a:lstStyle/>
          <a:p>
            <a:r>
              <a:rPr lang="en-US" dirty="0"/>
              <a:t>Supporting Software</a:t>
            </a:r>
          </a:p>
        </p:txBody>
      </p:sp>
      <p:pic>
        <p:nvPicPr>
          <p:cNvPr id="1026" name="Picture 2">
            <a:extLst>
              <a:ext uri="{FF2B5EF4-FFF2-40B4-BE49-F238E27FC236}">
                <a16:creationId xmlns:a16="http://schemas.microsoft.com/office/drawing/2014/main" id="{14566F24-D4BF-3126-7B5D-429952F15E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2022" y="942526"/>
            <a:ext cx="5387955" cy="497294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00DE48C-47D5-BE61-8722-79A94168D87C}"/>
              </a:ext>
            </a:extLst>
          </p:cNvPr>
          <p:cNvSpPr txBox="1"/>
          <p:nvPr/>
        </p:nvSpPr>
        <p:spPr>
          <a:xfrm>
            <a:off x="9844644" y="5094514"/>
            <a:ext cx="1112805" cy="369332"/>
          </a:xfrm>
          <a:prstGeom prst="rect">
            <a:avLst/>
          </a:prstGeom>
          <a:noFill/>
        </p:spPr>
        <p:txBody>
          <a:bodyPr wrap="none" rtlCol="0">
            <a:spAutoFit/>
          </a:bodyPr>
          <a:lstStyle/>
          <a:p>
            <a:r>
              <a:rPr lang="en-US" dirty="0"/>
              <a:t>Ethernet</a:t>
            </a:r>
          </a:p>
        </p:txBody>
      </p:sp>
      <p:cxnSp>
        <p:nvCxnSpPr>
          <p:cNvPr id="5" name="Straight Arrow Connector 4">
            <a:extLst>
              <a:ext uri="{FF2B5EF4-FFF2-40B4-BE49-F238E27FC236}">
                <a16:creationId xmlns:a16="http://schemas.microsoft.com/office/drawing/2014/main" id="{07B05590-C775-6EF4-16AF-D0359197377B}"/>
              </a:ext>
            </a:extLst>
          </p:cNvPr>
          <p:cNvCxnSpPr>
            <a:cxnSpLocks/>
            <a:stCxn id="3" idx="1"/>
          </p:cNvCxnSpPr>
          <p:nvPr/>
        </p:nvCxnSpPr>
        <p:spPr>
          <a:xfrm flipH="1" flipV="1">
            <a:off x="7184571" y="4963886"/>
            <a:ext cx="2660073" cy="31529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14026829-4A58-6F35-7F67-ED903692A1AC}"/>
              </a:ext>
            </a:extLst>
          </p:cNvPr>
          <p:cNvSpPr txBox="1"/>
          <p:nvPr/>
        </p:nvSpPr>
        <p:spPr>
          <a:xfrm>
            <a:off x="480391" y="5546141"/>
            <a:ext cx="2791342" cy="369332"/>
          </a:xfrm>
          <a:prstGeom prst="rect">
            <a:avLst/>
          </a:prstGeom>
          <a:noFill/>
        </p:spPr>
        <p:txBody>
          <a:bodyPr wrap="none" rtlCol="0">
            <a:spAutoFit/>
          </a:bodyPr>
          <a:lstStyle/>
          <a:p>
            <a:r>
              <a:rPr lang="en-US" dirty="0"/>
              <a:t>No Instrument Required</a:t>
            </a:r>
          </a:p>
        </p:txBody>
      </p:sp>
      <p:cxnSp>
        <p:nvCxnSpPr>
          <p:cNvPr id="7" name="Straight Arrow Connector 6">
            <a:extLst>
              <a:ext uri="{FF2B5EF4-FFF2-40B4-BE49-F238E27FC236}">
                <a16:creationId xmlns:a16="http://schemas.microsoft.com/office/drawing/2014/main" id="{1FFF35BD-DCFF-6FF3-1353-814EC034624B}"/>
              </a:ext>
            </a:extLst>
          </p:cNvPr>
          <p:cNvCxnSpPr>
            <a:cxnSpLocks/>
            <a:stCxn id="6" idx="3"/>
          </p:cNvCxnSpPr>
          <p:nvPr/>
        </p:nvCxnSpPr>
        <p:spPr>
          <a:xfrm flipV="1">
            <a:off x="3271733" y="5546141"/>
            <a:ext cx="1537773" cy="18466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39514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B486B-2C73-1967-F23F-B1C4EAA6A4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6C86FC-734C-8927-B7F1-8824A9AF14C7}"/>
              </a:ext>
            </a:extLst>
          </p:cNvPr>
          <p:cNvSpPr>
            <a:spLocks noGrp="1"/>
          </p:cNvSpPr>
          <p:nvPr>
            <p:ph type="title"/>
          </p:nvPr>
        </p:nvSpPr>
        <p:spPr/>
        <p:txBody>
          <a:bodyPr/>
          <a:lstStyle/>
          <a:p>
            <a:r>
              <a:rPr lang="en-US" dirty="0"/>
              <a:t>Supporting Software</a:t>
            </a:r>
          </a:p>
        </p:txBody>
      </p:sp>
      <p:pic>
        <p:nvPicPr>
          <p:cNvPr id="2050" name="Picture 2">
            <a:extLst>
              <a:ext uri="{FF2B5EF4-FFF2-40B4-BE49-F238E27FC236}">
                <a16:creationId xmlns:a16="http://schemas.microsoft.com/office/drawing/2014/main" id="{FD18ECFD-59AC-F618-ADE3-36040DD823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3487" y="962808"/>
            <a:ext cx="4502815" cy="331733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6ECD28DC-4E07-81F3-9978-B9F303AFA8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170700"/>
            <a:ext cx="4996767" cy="4516597"/>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5">
            <a:extLst>
              <a:ext uri="{FF2B5EF4-FFF2-40B4-BE49-F238E27FC236}">
                <a16:creationId xmlns:a16="http://schemas.microsoft.com/office/drawing/2014/main" id="{C9C3BB73-0DB4-8230-D5BD-4C1D2030E74E}"/>
              </a:ext>
            </a:extLst>
          </p:cNvPr>
          <p:cNvSpPr txBox="1">
            <a:spLocks noChangeArrowheads="1"/>
          </p:cNvSpPr>
          <p:nvPr/>
        </p:nvSpPr>
        <p:spPr bwMode="auto">
          <a:xfrm>
            <a:off x="1087434" y="4478609"/>
            <a:ext cx="415492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nb-NO" sz="1800" dirty="0"/>
              <a:t>To make an R&amp;D log:</a:t>
            </a:r>
            <a:br>
              <a:rPr lang="en-US" altLang="nb-NO" sz="1800" dirty="0"/>
            </a:br>
            <a:r>
              <a:rPr lang="en-US" altLang="nb-NO" sz="1800" dirty="0"/>
              <a:t>Select Filename and location.</a:t>
            </a:r>
          </a:p>
          <a:p>
            <a:pPr>
              <a:buFont typeface="Wingdings" panose="05000000000000000000" pitchFamily="2" charset="2"/>
              <a:buNone/>
            </a:pPr>
            <a:endParaRPr lang="en-US" altLang="nb-NO" sz="1800" dirty="0"/>
          </a:p>
          <a:p>
            <a:r>
              <a:rPr lang="en-US" altLang="nb-NO" sz="1800" dirty="0"/>
              <a:t>Select logging interval in seconds.</a:t>
            </a:r>
          </a:p>
          <a:p>
            <a:pPr>
              <a:buFont typeface="Wingdings" panose="05000000000000000000" pitchFamily="2" charset="2"/>
              <a:buNone/>
            </a:pPr>
            <a:endParaRPr lang="en-US" altLang="nb-NO" sz="1800" dirty="0"/>
          </a:p>
          <a:p>
            <a:r>
              <a:rPr lang="en-US" altLang="nb-NO" sz="1800" dirty="0"/>
              <a:t>Mark the “logging activated” field.</a:t>
            </a:r>
          </a:p>
        </p:txBody>
      </p:sp>
      <p:cxnSp>
        <p:nvCxnSpPr>
          <p:cNvPr id="4" name="Straight Arrow Connector 3">
            <a:extLst>
              <a:ext uri="{FF2B5EF4-FFF2-40B4-BE49-F238E27FC236}">
                <a16:creationId xmlns:a16="http://schemas.microsoft.com/office/drawing/2014/main" id="{D64D0DC2-0379-784D-2E8E-CC3A22F9847B}"/>
              </a:ext>
            </a:extLst>
          </p:cNvPr>
          <p:cNvCxnSpPr>
            <a:cxnSpLocks/>
            <a:stCxn id="3" idx="3"/>
            <a:endCxn id="6" idx="2"/>
          </p:cNvCxnSpPr>
          <p:nvPr/>
        </p:nvCxnSpPr>
        <p:spPr>
          <a:xfrm>
            <a:off x="5242354" y="5355772"/>
            <a:ext cx="679698"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 name="Oval 5">
            <a:extLst>
              <a:ext uri="{FF2B5EF4-FFF2-40B4-BE49-F238E27FC236}">
                <a16:creationId xmlns:a16="http://schemas.microsoft.com/office/drawing/2014/main" id="{ED48E242-1F54-A5D8-FA91-E3FA5C621682}"/>
              </a:ext>
            </a:extLst>
          </p:cNvPr>
          <p:cNvSpPr/>
          <p:nvPr/>
        </p:nvSpPr>
        <p:spPr>
          <a:xfrm>
            <a:off x="5922052" y="4773881"/>
            <a:ext cx="3133159" cy="116378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11864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745ED-58DD-AB80-3FF5-ACE02C2A30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BD5EEF-9C06-A3EC-8116-8BFFD08F3669}"/>
              </a:ext>
            </a:extLst>
          </p:cNvPr>
          <p:cNvSpPr>
            <a:spLocks noGrp="1"/>
          </p:cNvSpPr>
          <p:nvPr>
            <p:ph type="title"/>
          </p:nvPr>
        </p:nvSpPr>
        <p:spPr/>
        <p:txBody>
          <a:bodyPr/>
          <a:lstStyle/>
          <a:p>
            <a:r>
              <a:rPr lang="en-US" dirty="0"/>
              <a:t>Supporting Software</a:t>
            </a:r>
          </a:p>
        </p:txBody>
      </p:sp>
      <p:pic>
        <p:nvPicPr>
          <p:cNvPr id="3074" name="Picture 2">
            <a:extLst>
              <a:ext uri="{FF2B5EF4-FFF2-40B4-BE49-F238E27FC236}">
                <a16:creationId xmlns:a16="http://schemas.microsoft.com/office/drawing/2014/main" id="{0A7E1A31-3479-35DC-E963-600EA02003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7100" y="1137465"/>
            <a:ext cx="4058442" cy="458307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A5B92E65-577D-C10D-D073-8E5D05C335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6256" y="1137465"/>
            <a:ext cx="3977583" cy="458307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5">
            <a:extLst>
              <a:ext uri="{FF2B5EF4-FFF2-40B4-BE49-F238E27FC236}">
                <a16:creationId xmlns:a16="http://schemas.microsoft.com/office/drawing/2014/main" id="{2F5FEBD1-A9A8-C477-4F7B-E6F3FC30D1CA}"/>
              </a:ext>
            </a:extLst>
          </p:cNvPr>
          <p:cNvSpPr txBox="1">
            <a:spLocks noChangeArrowheads="1"/>
          </p:cNvSpPr>
          <p:nvPr/>
        </p:nvSpPr>
        <p:spPr bwMode="auto">
          <a:xfrm>
            <a:off x="708161" y="2967335"/>
            <a:ext cx="238156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nb-NO" sz="1800" dirty="0"/>
              <a:t>Instrument readings and settings take place </a:t>
            </a:r>
            <a:r>
              <a:rPr lang="en-US" altLang="nb-NO" dirty="0"/>
              <a:t>here</a:t>
            </a:r>
            <a:endParaRPr lang="en-US" altLang="nb-NO" sz="1800" dirty="0"/>
          </a:p>
        </p:txBody>
      </p:sp>
    </p:spTree>
    <p:extLst>
      <p:ext uri="{BB962C8B-B14F-4D97-AF65-F5344CB8AC3E}">
        <p14:creationId xmlns:p14="http://schemas.microsoft.com/office/powerpoint/2010/main" val="1100799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AEB37-6075-3AAC-1E52-0FB4251D6A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D29BA3-C09E-5C57-94BA-64344B47A806}"/>
              </a:ext>
            </a:extLst>
          </p:cNvPr>
          <p:cNvSpPr>
            <a:spLocks noGrp="1"/>
          </p:cNvSpPr>
          <p:nvPr>
            <p:ph type="title"/>
          </p:nvPr>
        </p:nvSpPr>
        <p:spPr/>
        <p:txBody>
          <a:bodyPr>
            <a:normAutofit/>
          </a:bodyPr>
          <a:lstStyle/>
          <a:p>
            <a:r>
              <a:rPr lang="en-US" dirty="0"/>
              <a:t>PM Laser Product</a:t>
            </a:r>
          </a:p>
        </p:txBody>
      </p:sp>
      <p:sp>
        <p:nvSpPr>
          <p:cNvPr id="4" name="TextBox 3">
            <a:extLst>
              <a:ext uri="{FF2B5EF4-FFF2-40B4-BE49-F238E27FC236}">
                <a16:creationId xmlns:a16="http://schemas.microsoft.com/office/drawing/2014/main" id="{D5A248CC-0F96-7D7E-8C71-D70911A1CFC5}"/>
              </a:ext>
            </a:extLst>
          </p:cNvPr>
          <p:cNvSpPr txBox="1"/>
          <p:nvPr/>
        </p:nvSpPr>
        <p:spPr>
          <a:xfrm>
            <a:off x="2057500" y="4718783"/>
            <a:ext cx="7361382" cy="1477328"/>
          </a:xfrm>
          <a:prstGeom prst="rect">
            <a:avLst/>
          </a:prstGeom>
          <a:noFill/>
        </p:spPr>
        <p:txBody>
          <a:bodyPr wrap="square" rtlCol="0">
            <a:spAutoFit/>
          </a:bodyPr>
          <a:lstStyle/>
          <a:p>
            <a:pPr marL="285750" indent="-285750">
              <a:buFont typeface="Arial" panose="020B0604020202020204" pitchFamily="34" charset="0"/>
              <a:buChar char="•"/>
            </a:pPr>
            <a:r>
              <a:rPr lang="en-US" dirty="0"/>
              <a:t>Particulate scatters and absorbs incident light</a:t>
            </a:r>
          </a:p>
          <a:p>
            <a:pPr marL="285750" indent="-285750">
              <a:buFont typeface="Arial" panose="020B0604020202020204" pitchFamily="34" charset="0"/>
              <a:buChar char="•"/>
            </a:pPr>
            <a:r>
              <a:rPr lang="en-US" dirty="0"/>
              <a:t>Amount of direct transmitted light and forward scattered light depend on the amount of dust</a:t>
            </a:r>
          </a:p>
          <a:p>
            <a:pPr marL="285750" indent="-285750">
              <a:buFont typeface="Arial" panose="020B0604020202020204" pitchFamily="34" charset="0"/>
              <a:buChar char="•"/>
            </a:pPr>
            <a:r>
              <a:rPr lang="en-US" dirty="0"/>
              <a:t>Red laser beam transmitted through dust volume, light signals detected with photodiodes.</a:t>
            </a:r>
          </a:p>
        </p:txBody>
      </p:sp>
      <p:pic>
        <p:nvPicPr>
          <p:cNvPr id="6" name="Picture 30" descr="laserdust">
            <a:extLst>
              <a:ext uri="{FF2B5EF4-FFF2-40B4-BE49-F238E27FC236}">
                <a16:creationId xmlns:a16="http://schemas.microsoft.com/office/drawing/2014/main" id="{E62F7723-D045-CFB1-2749-E6C5FE3C8A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172" y="993524"/>
            <a:ext cx="8682038" cy="35591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C5A476D-1D14-37FA-DEF6-58BD7BA564F0}"/>
              </a:ext>
            </a:extLst>
          </p:cNvPr>
          <p:cNvSpPr txBox="1"/>
          <p:nvPr/>
        </p:nvSpPr>
        <p:spPr>
          <a:xfrm>
            <a:off x="1184665" y="1361535"/>
            <a:ext cx="1512353" cy="369332"/>
          </a:xfrm>
          <a:prstGeom prst="rect">
            <a:avLst/>
          </a:prstGeom>
          <a:noFill/>
        </p:spPr>
        <p:txBody>
          <a:bodyPr wrap="square" rtlCol="0">
            <a:spAutoFit/>
          </a:bodyPr>
          <a:lstStyle/>
          <a:p>
            <a:r>
              <a:rPr lang="en-US" dirty="0"/>
              <a:t>Transmitter</a:t>
            </a:r>
          </a:p>
        </p:txBody>
      </p:sp>
      <p:sp>
        <p:nvSpPr>
          <p:cNvPr id="8" name="TextBox 7">
            <a:extLst>
              <a:ext uri="{FF2B5EF4-FFF2-40B4-BE49-F238E27FC236}">
                <a16:creationId xmlns:a16="http://schemas.microsoft.com/office/drawing/2014/main" id="{A1B15B57-4209-2AED-40A0-ABBE91C0D80D}"/>
              </a:ext>
            </a:extLst>
          </p:cNvPr>
          <p:cNvSpPr txBox="1"/>
          <p:nvPr/>
        </p:nvSpPr>
        <p:spPr>
          <a:xfrm>
            <a:off x="8793018" y="1361535"/>
            <a:ext cx="1168400" cy="369332"/>
          </a:xfrm>
          <a:prstGeom prst="rect">
            <a:avLst/>
          </a:prstGeom>
          <a:noFill/>
        </p:spPr>
        <p:txBody>
          <a:bodyPr wrap="square" rtlCol="0">
            <a:spAutoFit/>
          </a:bodyPr>
          <a:lstStyle/>
          <a:p>
            <a:pPr algn="r"/>
            <a:r>
              <a:rPr lang="en-US" dirty="0"/>
              <a:t>Receiver</a:t>
            </a:r>
          </a:p>
        </p:txBody>
      </p:sp>
      <p:sp>
        <p:nvSpPr>
          <p:cNvPr id="9" name="Line 31">
            <a:extLst>
              <a:ext uri="{FF2B5EF4-FFF2-40B4-BE49-F238E27FC236}">
                <a16:creationId xmlns:a16="http://schemas.microsoft.com/office/drawing/2014/main" id="{39F4F017-9602-4A37-E178-0E3295796848}"/>
              </a:ext>
            </a:extLst>
          </p:cNvPr>
          <p:cNvSpPr>
            <a:spLocks noChangeShapeType="1"/>
          </p:cNvSpPr>
          <p:nvPr/>
        </p:nvSpPr>
        <p:spPr bwMode="auto">
          <a:xfrm>
            <a:off x="1918854" y="2743201"/>
            <a:ext cx="55626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Line 35">
            <a:extLst>
              <a:ext uri="{FF2B5EF4-FFF2-40B4-BE49-F238E27FC236}">
                <a16:creationId xmlns:a16="http://schemas.microsoft.com/office/drawing/2014/main" id="{09CF7DD8-B5EB-3FC0-EC76-F1EBAB4E8E4D}"/>
              </a:ext>
            </a:extLst>
          </p:cNvPr>
          <p:cNvSpPr>
            <a:spLocks noChangeShapeType="1"/>
          </p:cNvSpPr>
          <p:nvPr/>
        </p:nvSpPr>
        <p:spPr bwMode="auto">
          <a:xfrm flipV="1">
            <a:off x="4585854" y="2514601"/>
            <a:ext cx="2895600" cy="22860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Line 36">
            <a:extLst>
              <a:ext uri="{FF2B5EF4-FFF2-40B4-BE49-F238E27FC236}">
                <a16:creationId xmlns:a16="http://schemas.microsoft.com/office/drawing/2014/main" id="{11A0B5A5-31ED-CBE6-4108-80840D8E3579}"/>
              </a:ext>
            </a:extLst>
          </p:cNvPr>
          <p:cNvSpPr>
            <a:spLocks noChangeShapeType="1"/>
          </p:cNvSpPr>
          <p:nvPr/>
        </p:nvSpPr>
        <p:spPr bwMode="auto">
          <a:xfrm>
            <a:off x="4585854" y="2743201"/>
            <a:ext cx="2895600" cy="22860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37">
            <a:extLst>
              <a:ext uri="{FF2B5EF4-FFF2-40B4-BE49-F238E27FC236}">
                <a16:creationId xmlns:a16="http://schemas.microsoft.com/office/drawing/2014/main" id="{46E009ED-64BB-0584-3221-F20A5D88AE32}"/>
              </a:ext>
            </a:extLst>
          </p:cNvPr>
          <p:cNvSpPr>
            <a:spLocks noChangeShapeType="1"/>
          </p:cNvSpPr>
          <p:nvPr/>
        </p:nvSpPr>
        <p:spPr bwMode="auto">
          <a:xfrm>
            <a:off x="7481454" y="2514601"/>
            <a:ext cx="1219200" cy="22860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Line 38">
            <a:extLst>
              <a:ext uri="{FF2B5EF4-FFF2-40B4-BE49-F238E27FC236}">
                <a16:creationId xmlns:a16="http://schemas.microsoft.com/office/drawing/2014/main" id="{A0269EF7-AB3A-C3B0-D1D6-28943160098F}"/>
              </a:ext>
            </a:extLst>
          </p:cNvPr>
          <p:cNvSpPr>
            <a:spLocks noChangeShapeType="1"/>
          </p:cNvSpPr>
          <p:nvPr/>
        </p:nvSpPr>
        <p:spPr bwMode="auto">
          <a:xfrm flipV="1">
            <a:off x="7481454" y="2743201"/>
            <a:ext cx="1219200" cy="22860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 name="AutoShape 44">
            <a:extLst>
              <a:ext uri="{FF2B5EF4-FFF2-40B4-BE49-F238E27FC236}">
                <a16:creationId xmlns:a16="http://schemas.microsoft.com/office/drawing/2014/main" id="{E86078C5-3B90-DB0F-F0CD-8DCB28AE3789}"/>
              </a:ext>
            </a:extLst>
          </p:cNvPr>
          <p:cNvSpPr>
            <a:spLocks noChangeArrowheads="1"/>
          </p:cNvSpPr>
          <p:nvPr/>
        </p:nvSpPr>
        <p:spPr bwMode="auto">
          <a:xfrm>
            <a:off x="4509654" y="2438401"/>
            <a:ext cx="457200" cy="533400"/>
          </a:xfrm>
          <a:prstGeom prst="cloudCallout">
            <a:avLst>
              <a:gd name="adj1" fmla="val -10417"/>
              <a:gd name="adj2" fmla="val 112796"/>
            </a:avLst>
          </a:prstGeom>
          <a:noFill/>
          <a:ln w="9525">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a:p>
        </p:txBody>
      </p:sp>
    </p:spTree>
    <p:extLst>
      <p:ext uri="{BB962C8B-B14F-4D97-AF65-F5344CB8AC3E}">
        <p14:creationId xmlns:p14="http://schemas.microsoft.com/office/powerpoint/2010/main" val="26370836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145A8-9771-0D97-7E9E-810AB406FE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2733D3-2451-DAAA-8A72-D93FDA036F69}"/>
              </a:ext>
            </a:extLst>
          </p:cNvPr>
          <p:cNvSpPr>
            <a:spLocks noGrp="1"/>
          </p:cNvSpPr>
          <p:nvPr>
            <p:ph type="title"/>
          </p:nvPr>
        </p:nvSpPr>
        <p:spPr/>
        <p:txBody>
          <a:bodyPr/>
          <a:lstStyle/>
          <a:p>
            <a:r>
              <a:rPr lang="en-US" dirty="0"/>
              <a:t>Supporting Software</a:t>
            </a:r>
          </a:p>
        </p:txBody>
      </p:sp>
      <p:pic>
        <p:nvPicPr>
          <p:cNvPr id="5122" name="Picture 2">
            <a:extLst>
              <a:ext uri="{FF2B5EF4-FFF2-40B4-BE49-F238E27FC236}">
                <a16:creationId xmlns:a16="http://schemas.microsoft.com/office/drawing/2014/main" id="{28E982E0-2A35-B9BD-8BF3-3C89BE2803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4134" y="1612485"/>
            <a:ext cx="4057650" cy="456247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FECD7DA5-C589-4123-6C5E-C7CA5E8BFD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6263" y="1612486"/>
            <a:ext cx="3661603" cy="4562474"/>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5">
            <a:extLst>
              <a:ext uri="{FF2B5EF4-FFF2-40B4-BE49-F238E27FC236}">
                <a16:creationId xmlns:a16="http://schemas.microsoft.com/office/drawing/2014/main" id="{DC81EAD2-1B26-6A0F-31F5-9F8DF0F58D3F}"/>
              </a:ext>
            </a:extLst>
          </p:cNvPr>
          <p:cNvSpPr txBox="1">
            <a:spLocks noChangeArrowheads="1"/>
          </p:cNvSpPr>
          <p:nvPr/>
        </p:nvSpPr>
        <p:spPr bwMode="auto">
          <a:xfrm>
            <a:off x="3059475" y="962095"/>
            <a:ext cx="641703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nb-NO" sz="1800" dirty="0"/>
              <a:t>Calibration is done through the service software</a:t>
            </a:r>
          </a:p>
        </p:txBody>
      </p:sp>
    </p:spTree>
    <p:extLst>
      <p:ext uri="{BB962C8B-B14F-4D97-AF65-F5344CB8AC3E}">
        <p14:creationId xmlns:p14="http://schemas.microsoft.com/office/powerpoint/2010/main" val="22652735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7BF06-2406-CADA-DC85-16B552F04F6C}"/>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17781912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4370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A1984-D97C-5ED3-D6E7-0731828C9964}"/>
              </a:ext>
            </a:extLst>
          </p:cNvPr>
          <p:cNvSpPr>
            <a:spLocks noGrp="1"/>
          </p:cNvSpPr>
          <p:nvPr>
            <p:ph type="title"/>
          </p:nvPr>
        </p:nvSpPr>
        <p:spPr/>
        <p:txBody>
          <a:bodyPr>
            <a:normAutofit/>
          </a:bodyPr>
          <a:lstStyle/>
          <a:p>
            <a:r>
              <a:rPr lang="en-US" dirty="0"/>
              <a:t>Forward Scatter and Transmission Monitoring Principle</a:t>
            </a:r>
          </a:p>
        </p:txBody>
      </p:sp>
      <p:sp>
        <p:nvSpPr>
          <p:cNvPr id="4" name="Rectangle 4">
            <a:extLst>
              <a:ext uri="{FF2B5EF4-FFF2-40B4-BE49-F238E27FC236}">
                <a16:creationId xmlns:a16="http://schemas.microsoft.com/office/drawing/2014/main" id="{2CBF277C-3037-2784-03F7-266E00F3DA77}"/>
              </a:ext>
            </a:extLst>
          </p:cNvPr>
          <p:cNvSpPr>
            <a:spLocks noChangeArrowheads="1"/>
          </p:cNvSpPr>
          <p:nvPr/>
        </p:nvSpPr>
        <p:spPr bwMode="auto">
          <a:xfrm>
            <a:off x="1878460" y="2886220"/>
            <a:ext cx="2016125" cy="863600"/>
          </a:xfrm>
          <a:prstGeom prst="rect">
            <a:avLst/>
          </a:prstGeom>
          <a:solidFill>
            <a:srgbClr val="FF3300"/>
          </a:solidFill>
          <a:ln w="9525">
            <a:noFill/>
            <a:miter lim="800000"/>
            <a:headEnd/>
            <a:tailEnd/>
          </a:ln>
          <a:effectLst/>
        </p:spPr>
        <p:txBody>
          <a:bodyPr wrap="none" anchor="ctr"/>
          <a:lstStyle/>
          <a:p>
            <a:endParaRPr lang="en-US"/>
          </a:p>
        </p:txBody>
      </p:sp>
      <p:sp>
        <p:nvSpPr>
          <p:cNvPr id="5" name="Oval 5">
            <a:extLst>
              <a:ext uri="{FF2B5EF4-FFF2-40B4-BE49-F238E27FC236}">
                <a16:creationId xmlns:a16="http://schemas.microsoft.com/office/drawing/2014/main" id="{B885F66B-ADEF-4C23-AFDA-302B4501C8DC}"/>
              </a:ext>
            </a:extLst>
          </p:cNvPr>
          <p:cNvSpPr>
            <a:spLocks noChangeArrowheads="1"/>
          </p:cNvSpPr>
          <p:nvPr/>
        </p:nvSpPr>
        <p:spPr bwMode="auto">
          <a:xfrm>
            <a:off x="5402984" y="3462482"/>
            <a:ext cx="215900" cy="215900"/>
          </a:xfrm>
          <a:prstGeom prst="ellipse">
            <a:avLst/>
          </a:prstGeom>
          <a:solidFill>
            <a:schemeClr val="tx1"/>
          </a:solidFill>
          <a:ln w="9525">
            <a:solidFill>
              <a:schemeClr val="bg2"/>
            </a:solidFill>
            <a:round/>
            <a:headEnd/>
            <a:tailEnd/>
          </a:ln>
          <a:effectLst/>
        </p:spPr>
        <p:txBody>
          <a:bodyPr wrap="none" anchor="ctr"/>
          <a:lstStyle/>
          <a:p>
            <a:endParaRPr lang="en-US"/>
          </a:p>
        </p:txBody>
      </p:sp>
      <p:sp>
        <p:nvSpPr>
          <p:cNvPr id="6" name="Oval 6">
            <a:extLst>
              <a:ext uri="{FF2B5EF4-FFF2-40B4-BE49-F238E27FC236}">
                <a16:creationId xmlns:a16="http://schemas.microsoft.com/office/drawing/2014/main" id="{13E05A7D-4897-038B-6588-A8E274F586B8}"/>
              </a:ext>
            </a:extLst>
          </p:cNvPr>
          <p:cNvSpPr>
            <a:spLocks noChangeArrowheads="1"/>
          </p:cNvSpPr>
          <p:nvPr/>
        </p:nvSpPr>
        <p:spPr bwMode="auto">
          <a:xfrm>
            <a:off x="5618884" y="3102120"/>
            <a:ext cx="215900" cy="215900"/>
          </a:xfrm>
          <a:prstGeom prst="ellipse">
            <a:avLst/>
          </a:prstGeom>
          <a:solidFill>
            <a:schemeClr val="tx1"/>
          </a:solidFill>
          <a:ln w="9525">
            <a:solidFill>
              <a:schemeClr val="bg2"/>
            </a:solidFill>
            <a:round/>
            <a:headEnd/>
            <a:tailEnd/>
          </a:ln>
          <a:effectLst/>
        </p:spPr>
        <p:txBody>
          <a:bodyPr wrap="none" anchor="ctr"/>
          <a:lstStyle/>
          <a:p>
            <a:endParaRPr lang="en-US"/>
          </a:p>
        </p:txBody>
      </p:sp>
      <p:sp>
        <p:nvSpPr>
          <p:cNvPr id="7" name="Oval 7">
            <a:extLst>
              <a:ext uri="{FF2B5EF4-FFF2-40B4-BE49-F238E27FC236}">
                <a16:creationId xmlns:a16="http://schemas.microsoft.com/office/drawing/2014/main" id="{A42C416B-13C8-71CA-585B-A6AB448F1731}"/>
              </a:ext>
            </a:extLst>
          </p:cNvPr>
          <p:cNvSpPr>
            <a:spLocks noChangeArrowheads="1"/>
          </p:cNvSpPr>
          <p:nvPr/>
        </p:nvSpPr>
        <p:spPr bwMode="auto">
          <a:xfrm>
            <a:off x="5331547" y="3030682"/>
            <a:ext cx="215900" cy="215900"/>
          </a:xfrm>
          <a:prstGeom prst="ellipse">
            <a:avLst/>
          </a:prstGeom>
          <a:solidFill>
            <a:schemeClr val="tx1"/>
          </a:solidFill>
          <a:ln w="9525">
            <a:solidFill>
              <a:schemeClr val="bg2"/>
            </a:solidFill>
            <a:round/>
            <a:headEnd/>
            <a:tailEnd/>
          </a:ln>
          <a:effectLst/>
        </p:spPr>
        <p:txBody>
          <a:bodyPr wrap="none" anchor="ctr"/>
          <a:lstStyle/>
          <a:p>
            <a:endParaRPr lang="en-US"/>
          </a:p>
        </p:txBody>
      </p:sp>
      <p:sp>
        <p:nvSpPr>
          <p:cNvPr id="8" name="Oval 8">
            <a:extLst>
              <a:ext uri="{FF2B5EF4-FFF2-40B4-BE49-F238E27FC236}">
                <a16:creationId xmlns:a16="http://schemas.microsoft.com/office/drawing/2014/main" id="{2C28B949-F6A2-4E38-969B-DB53F5BA2F8A}"/>
              </a:ext>
            </a:extLst>
          </p:cNvPr>
          <p:cNvSpPr>
            <a:spLocks noChangeArrowheads="1"/>
          </p:cNvSpPr>
          <p:nvPr/>
        </p:nvSpPr>
        <p:spPr bwMode="auto">
          <a:xfrm>
            <a:off x="5618884" y="2741757"/>
            <a:ext cx="215900" cy="215900"/>
          </a:xfrm>
          <a:prstGeom prst="ellipse">
            <a:avLst/>
          </a:prstGeom>
          <a:solidFill>
            <a:schemeClr val="tx1"/>
          </a:solidFill>
          <a:ln w="9525">
            <a:solidFill>
              <a:schemeClr val="bg2"/>
            </a:solidFill>
            <a:round/>
            <a:headEnd/>
            <a:tailEnd/>
          </a:ln>
          <a:effectLst/>
        </p:spPr>
        <p:txBody>
          <a:bodyPr wrap="none" anchor="ctr"/>
          <a:lstStyle/>
          <a:p>
            <a:endParaRPr lang="en-US"/>
          </a:p>
        </p:txBody>
      </p:sp>
      <p:sp>
        <p:nvSpPr>
          <p:cNvPr id="9" name="Oval 9">
            <a:extLst>
              <a:ext uri="{FF2B5EF4-FFF2-40B4-BE49-F238E27FC236}">
                <a16:creationId xmlns:a16="http://schemas.microsoft.com/office/drawing/2014/main" id="{052D6631-6126-ECE5-980B-C5B8B161DDF9}"/>
              </a:ext>
            </a:extLst>
          </p:cNvPr>
          <p:cNvSpPr>
            <a:spLocks noChangeArrowheads="1"/>
          </p:cNvSpPr>
          <p:nvPr/>
        </p:nvSpPr>
        <p:spPr bwMode="auto">
          <a:xfrm>
            <a:off x="5331547" y="2525857"/>
            <a:ext cx="215900" cy="215900"/>
          </a:xfrm>
          <a:prstGeom prst="ellipse">
            <a:avLst/>
          </a:prstGeom>
          <a:solidFill>
            <a:schemeClr val="tx1"/>
          </a:solidFill>
          <a:ln w="9525">
            <a:solidFill>
              <a:schemeClr val="bg2"/>
            </a:solidFill>
            <a:round/>
            <a:headEnd/>
            <a:tailEnd/>
          </a:ln>
          <a:effectLst/>
        </p:spPr>
        <p:txBody>
          <a:bodyPr wrap="none" anchor="ctr"/>
          <a:lstStyle/>
          <a:p>
            <a:endParaRPr lang="en-US"/>
          </a:p>
        </p:txBody>
      </p:sp>
      <p:sp>
        <p:nvSpPr>
          <p:cNvPr id="10" name="Oval 10">
            <a:extLst>
              <a:ext uri="{FF2B5EF4-FFF2-40B4-BE49-F238E27FC236}">
                <a16:creationId xmlns:a16="http://schemas.microsoft.com/office/drawing/2014/main" id="{664FE6F3-5857-FE14-D47A-B58658022B5A}"/>
              </a:ext>
            </a:extLst>
          </p:cNvPr>
          <p:cNvSpPr>
            <a:spLocks noChangeArrowheads="1"/>
          </p:cNvSpPr>
          <p:nvPr/>
        </p:nvSpPr>
        <p:spPr bwMode="auto">
          <a:xfrm>
            <a:off x="5187084" y="3749820"/>
            <a:ext cx="215900" cy="215900"/>
          </a:xfrm>
          <a:prstGeom prst="ellipse">
            <a:avLst/>
          </a:prstGeom>
          <a:solidFill>
            <a:schemeClr val="tx1"/>
          </a:solidFill>
          <a:ln w="9525">
            <a:solidFill>
              <a:schemeClr val="bg2"/>
            </a:solidFill>
            <a:round/>
            <a:headEnd/>
            <a:tailEnd/>
          </a:ln>
          <a:effectLst/>
        </p:spPr>
        <p:txBody>
          <a:bodyPr wrap="none" anchor="ctr"/>
          <a:lstStyle/>
          <a:p>
            <a:endParaRPr lang="en-US"/>
          </a:p>
        </p:txBody>
      </p:sp>
      <p:sp>
        <p:nvSpPr>
          <p:cNvPr id="11" name="Oval 11">
            <a:extLst>
              <a:ext uri="{FF2B5EF4-FFF2-40B4-BE49-F238E27FC236}">
                <a16:creationId xmlns:a16="http://schemas.microsoft.com/office/drawing/2014/main" id="{40D11663-1961-6F3A-7316-5AF4BEAFE39B}"/>
              </a:ext>
            </a:extLst>
          </p:cNvPr>
          <p:cNvSpPr>
            <a:spLocks noChangeArrowheads="1"/>
          </p:cNvSpPr>
          <p:nvPr/>
        </p:nvSpPr>
        <p:spPr bwMode="auto">
          <a:xfrm>
            <a:off x="5115647" y="2813195"/>
            <a:ext cx="215900" cy="215900"/>
          </a:xfrm>
          <a:prstGeom prst="ellipse">
            <a:avLst/>
          </a:prstGeom>
          <a:solidFill>
            <a:schemeClr val="tx1"/>
          </a:solidFill>
          <a:ln w="9525">
            <a:solidFill>
              <a:schemeClr val="bg2"/>
            </a:solidFill>
            <a:round/>
            <a:headEnd/>
            <a:tailEnd/>
          </a:ln>
          <a:effectLst/>
        </p:spPr>
        <p:txBody>
          <a:bodyPr wrap="none" anchor="ctr"/>
          <a:lstStyle/>
          <a:p>
            <a:endParaRPr lang="en-US"/>
          </a:p>
        </p:txBody>
      </p:sp>
      <p:sp>
        <p:nvSpPr>
          <p:cNvPr id="12" name="Oval 12">
            <a:extLst>
              <a:ext uri="{FF2B5EF4-FFF2-40B4-BE49-F238E27FC236}">
                <a16:creationId xmlns:a16="http://schemas.microsoft.com/office/drawing/2014/main" id="{07D4C27E-6349-954A-0B7E-51A931EE83B2}"/>
              </a:ext>
            </a:extLst>
          </p:cNvPr>
          <p:cNvSpPr>
            <a:spLocks noChangeArrowheads="1"/>
          </p:cNvSpPr>
          <p:nvPr/>
        </p:nvSpPr>
        <p:spPr bwMode="auto">
          <a:xfrm>
            <a:off x="5476009" y="3894282"/>
            <a:ext cx="215900" cy="215900"/>
          </a:xfrm>
          <a:prstGeom prst="ellipse">
            <a:avLst/>
          </a:prstGeom>
          <a:solidFill>
            <a:schemeClr val="tx1"/>
          </a:solidFill>
          <a:ln w="9525">
            <a:solidFill>
              <a:schemeClr val="bg2"/>
            </a:solidFill>
            <a:round/>
            <a:headEnd/>
            <a:tailEnd/>
          </a:ln>
          <a:effectLst/>
        </p:spPr>
        <p:txBody>
          <a:bodyPr wrap="none" anchor="ctr"/>
          <a:lstStyle/>
          <a:p>
            <a:endParaRPr lang="en-US"/>
          </a:p>
        </p:txBody>
      </p:sp>
      <p:sp>
        <p:nvSpPr>
          <p:cNvPr id="13" name="Oval 13">
            <a:extLst>
              <a:ext uri="{FF2B5EF4-FFF2-40B4-BE49-F238E27FC236}">
                <a16:creationId xmlns:a16="http://schemas.microsoft.com/office/drawing/2014/main" id="{1F77361F-2472-E46C-28A6-47442C055AD6}"/>
              </a:ext>
            </a:extLst>
          </p:cNvPr>
          <p:cNvSpPr>
            <a:spLocks noChangeArrowheads="1"/>
          </p:cNvSpPr>
          <p:nvPr/>
        </p:nvSpPr>
        <p:spPr bwMode="auto">
          <a:xfrm>
            <a:off x="5763347" y="3606945"/>
            <a:ext cx="215900" cy="215900"/>
          </a:xfrm>
          <a:prstGeom prst="ellipse">
            <a:avLst/>
          </a:prstGeom>
          <a:solidFill>
            <a:schemeClr val="tx1"/>
          </a:solidFill>
          <a:ln w="9525">
            <a:solidFill>
              <a:schemeClr val="bg2"/>
            </a:solidFill>
            <a:round/>
            <a:headEnd/>
            <a:tailEnd/>
          </a:ln>
          <a:effectLst/>
        </p:spPr>
        <p:txBody>
          <a:bodyPr wrap="none" anchor="ctr"/>
          <a:lstStyle/>
          <a:p>
            <a:endParaRPr lang="en-US"/>
          </a:p>
        </p:txBody>
      </p:sp>
      <p:sp>
        <p:nvSpPr>
          <p:cNvPr id="14" name="Oval 14">
            <a:extLst>
              <a:ext uri="{FF2B5EF4-FFF2-40B4-BE49-F238E27FC236}">
                <a16:creationId xmlns:a16="http://schemas.microsoft.com/office/drawing/2014/main" id="{7631D8EB-EE87-906D-3A88-8D6560F64072}"/>
              </a:ext>
            </a:extLst>
          </p:cNvPr>
          <p:cNvSpPr>
            <a:spLocks noChangeArrowheads="1"/>
          </p:cNvSpPr>
          <p:nvPr/>
        </p:nvSpPr>
        <p:spPr bwMode="auto">
          <a:xfrm>
            <a:off x="5836372" y="2309957"/>
            <a:ext cx="215900" cy="215900"/>
          </a:xfrm>
          <a:prstGeom prst="ellipse">
            <a:avLst/>
          </a:prstGeom>
          <a:solidFill>
            <a:schemeClr val="tx1"/>
          </a:solidFill>
          <a:ln w="9525">
            <a:solidFill>
              <a:schemeClr val="bg2"/>
            </a:solidFill>
            <a:round/>
            <a:headEnd/>
            <a:tailEnd/>
          </a:ln>
          <a:effectLst/>
        </p:spPr>
        <p:txBody>
          <a:bodyPr wrap="none" anchor="ctr"/>
          <a:lstStyle/>
          <a:p>
            <a:endParaRPr lang="en-US"/>
          </a:p>
        </p:txBody>
      </p:sp>
      <p:sp>
        <p:nvSpPr>
          <p:cNvPr id="15" name="Oval 15">
            <a:extLst>
              <a:ext uri="{FF2B5EF4-FFF2-40B4-BE49-F238E27FC236}">
                <a16:creationId xmlns:a16="http://schemas.microsoft.com/office/drawing/2014/main" id="{97E00AD1-3725-028C-F076-3E37F34A9124}"/>
              </a:ext>
            </a:extLst>
          </p:cNvPr>
          <p:cNvSpPr>
            <a:spLocks noChangeArrowheads="1"/>
          </p:cNvSpPr>
          <p:nvPr/>
        </p:nvSpPr>
        <p:spPr bwMode="auto">
          <a:xfrm>
            <a:off x="5980834" y="3175145"/>
            <a:ext cx="215900" cy="215900"/>
          </a:xfrm>
          <a:prstGeom prst="ellipse">
            <a:avLst/>
          </a:prstGeom>
          <a:solidFill>
            <a:schemeClr val="tx1"/>
          </a:solidFill>
          <a:ln w="9525">
            <a:solidFill>
              <a:schemeClr val="bg2"/>
            </a:solidFill>
            <a:round/>
            <a:headEnd/>
            <a:tailEnd/>
          </a:ln>
          <a:effectLst/>
        </p:spPr>
        <p:txBody>
          <a:bodyPr wrap="none" anchor="ctr"/>
          <a:lstStyle/>
          <a:p>
            <a:endParaRPr lang="en-US"/>
          </a:p>
        </p:txBody>
      </p:sp>
      <p:sp>
        <p:nvSpPr>
          <p:cNvPr id="16" name="Rectangle 16">
            <a:extLst>
              <a:ext uri="{FF2B5EF4-FFF2-40B4-BE49-F238E27FC236}">
                <a16:creationId xmlns:a16="http://schemas.microsoft.com/office/drawing/2014/main" id="{C82E4CC2-4066-C97F-3DF9-369D9756AE0F}"/>
              </a:ext>
            </a:extLst>
          </p:cNvPr>
          <p:cNvSpPr>
            <a:spLocks noChangeArrowheads="1"/>
          </p:cNvSpPr>
          <p:nvPr/>
        </p:nvSpPr>
        <p:spPr bwMode="auto">
          <a:xfrm>
            <a:off x="3891684" y="2886220"/>
            <a:ext cx="2519363" cy="863600"/>
          </a:xfrm>
          <a:prstGeom prst="rect">
            <a:avLst/>
          </a:prstGeom>
          <a:gradFill rotWithShape="1">
            <a:gsLst>
              <a:gs pos="0">
                <a:srgbClr val="FF3300"/>
              </a:gs>
              <a:gs pos="100000">
                <a:srgbClr val="FF3300">
                  <a:alpha val="40000"/>
                </a:srgbClr>
              </a:gs>
            </a:gsLst>
            <a:lin ang="0" scaled="1"/>
          </a:gradFill>
          <a:ln>
            <a:noFill/>
          </a:ln>
          <a:effectLst/>
        </p:spPr>
        <p:txBody>
          <a:bodyPr wrap="none" anchor="ctr"/>
          <a:lstStyle/>
          <a:p>
            <a:endParaRPr lang="en-US">
              <a:solidFill>
                <a:srgbClr val="FF3300"/>
              </a:solidFill>
            </a:endParaRPr>
          </a:p>
        </p:txBody>
      </p:sp>
      <p:sp>
        <p:nvSpPr>
          <p:cNvPr id="17" name="Rectangle 17">
            <a:extLst>
              <a:ext uri="{FF2B5EF4-FFF2-40B4-BE49-F238E27FC236}">
                <a16:creationId xmlns:a16="http://schemas.microsoft.com/office/drawing/2014/main" id="{22D828EF-7C2D-6295-21F2-32CB61253E03}"/>
              </a:ext>
            </a:extLst>
          </p:cNvPr>
          <p:cNvSpPr>
            <a:spLocks noChangeArrowheads="1"/>
          </p:cNvSpPr>
          <p:nvPr/>
        </p:nvSpPr>
        <p:spPr bwMode="auto">
          <a:xfrm>
            <a:off x="6411047" y="2886220"/>
            <a:ext cx="3816350" cy="863600"/>
          </a:xfrm>
          <a:prstGeom prst="rect">
            <a:avLst/>
          </a:prstGeom>
          <a:solidFill>
            <a:srgbClr val="FF3300">
              <a:alpha val="40000"/>
            </a:srgbClr>
          </a:solidFill>
          <a:ln>
            <a:noFill/>
          </a:ln>
          <a:effectLst/>
        </p:spPr>
        <p:txBody>
          <a:bodyPr wrap="none" anchor="ctr"/>
          <a:lstStyle/>
          <a:p>
            <a:endParaRPr lang="en-US"/>
          </a:p>
        </p:txBody>
      </p:sp>
      <p:sp>
        <p:nvSpPr>
          <p:cNvPr id="18" name="Line 18">
            <a:extLst>
              <a:ext uri="{FF2B5EF4-FFF2-40B4-BE49-F238E27FC236}">
                <a16:creationId xmlns:a16="http://schemas.microsoft.com/office/drawing/2014/main" id="{119BCB3A-2168-0F01-B38D-C3E9DF8A2E8B}"/>
              </a:ext>
            </a:extLst>
          </p:cNvPr>
          <p:cNvSpPr>
            <a:spLocks noChangeShapeType="1"/>
          </p:cNvSpPr>
          <p:nvPr/>
        </p:nvSpPr>
        <p:spPr bwMode="auto">
          <a:xfrm flipV="1">
            <a:off x="5763347" y="1806720"/>
            <a:ext cx="2016125" cy="12954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19">
            <a:extLst>
              <a:ext uri="{FF2B5EF4-FFF2-40B4-BE49-F238E27FC236}">
                <a16:creationId xmlns:a16="http://schemas.microsoft.com/office/drawing/2014/main" id="{5E546A75-D14C-7261-1E0E-8B489B77F316}"/>
              </a:ext>
            </a:extLst>
          </p:cNvPr>
          <p:cNvSpPr>
            <a:spLocks noChangeShapeType="1"/>
          </p:cNvSpPr>
          <p:nvPr/>
        </p:nvSpPr>
        <p:spPr bwMode="auto">
          <a:xfrm flipV="1">
            <a:off x="5763347" y="2094057"/>
            <a:ext cx="2881312" cy="1152525"/>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20">
            <a:extLst>
              <a:ext uri="{FF2B5EF4-FFF2-40B4-BE49-F238E27FC236}">
                <a16:creationId xmlns:a16="http://schemas.microsoft.com/office/drawing/2014/main" id="{79D9722A-3A89-EC51-2B45-60D395417369}"/>
              </a:ext>
            </a:extLst>
          </p:cNvPr>
          <p:cNvSpPr>
            <a:spLocks noChangeShapeType="1"/>
          </p:cNvSpPr>
          <p:nvPr/>
        </p:nvSpPr>
        <p:spPr bwMode="auto">
          <a:xfrm>
            <a:off x="5907809" y="3678382"/>
            <a:ext cx="2736850" cy="720725"/>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21">
            <a:extLst>
              <a:ext uri="{FF2B5EF4-FFF2-40B4-BE49-F238E27FC236}">
                <a16:creationId xmlns:a16="http://schemas.microsoft.com/office/drawing/2014/main" id="{E2325B1F-10AC-4C53-A534-102631B1405B}"/>
              </a:ext>
            </a:extLst>
          </p:cNvPr>
          <p:cNvSpPr>
            <a:spLocks noChangeShapeType="1"/>
          </p:cNvSpPr>
          <p:nvPr/>
        </p:nvSpPr>
        <p:spPr bwMode="auto">
          <a:xfrm>
            <a:off x="6123709" y="3391045"/>
            <a:ext cx="3455988" cy="574675"/>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Line 22">
            <a:extLst>
              <a:ext uri="{FF2B5EF4-FFF2-40B4-BE49-F238E27FC236}">
                <a16:creationId xmlns:a16="http://schemas.microsoft.com/office/drawing/2014/main" id="{7155C771-4DD6-F23C-F015-05BF5AFFB239}"/>
              </a:ext>
            </a:extLst>
          </p:cNvPr>
          <p:cNvSpPr>
            <a:spLocks noChangeShapeType="1"/>
          </p:cNvSpPr>
          <p:nvPr/>
        </p:nvSpPr>
        <p:spPr bwMode="auto">
          <a:xfrm>
            <a:off x="5763347" y="3678382"/>
            <a:ext cx="3024187" cy="1584325"/>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23">
            <a:extLst>
              <a:ext uri="{FF2B5EF4-FFF2-40B4-BE49-F238E27FC236}">
                <a16:creationId xmlns:a16="http://schemas.microsoft.com/office/drawing/2014/main" id="{8A950E46-CB4D-B5C6-E2CE-5E6390195B67}"/>
              </a:ext>
            </a:extLst>
          </p:cNvPr>
          <p:cNvSpPr>
            <a:spLocks noChangeShapeType="1"/>
          </p:cNvSpPr>
          <p:nvPr/>
        </p:nvSpPr>
        <p:spPr bwMode="auto">
          <a:xfrm flipV="1">
            <a:off x="5402984" y="1662257"/>
            <a:ext cx="1657350" cy="1439863"/>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24">
            <a:extLst>
              <a:ext uri="{FF2B5EF4-FFF2-40B4-BE49-F238E27FC236}">
                <a16:creationId xmlns:a16="http://schemas.microsoft.com/office/drawing/2014/main" id="{68F425A8-DFEE-CC6F-F95F-4DF2F10246AE}"/>
              </a:ext>
            </a:extLst>
          </p:cNvPr>
          <p:cNvSpPr>
            <a:spLocks noChangeShapeType="1"/>
          </p:cNvSpPr>
          <p:nvPr/>
        </p:nvSpPr>
        <p:spPr bwMode="auto">
          <a:xfrm flipH="1" flipV="1">
            <a:off x="2378797" y="2382982"/>
            <a:ext cx="3024187" cy="719138"/>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25">
            <a:extLst>
              <a:ext uri="{FF2B5EF4-FFF2-40B4-BE49-F238E27FC236}">
                <a16:creationId xmlns:a16="http://schemas.microsoft.com/office/drawing/2014/main" id="{F8A3F6ED-A799-EB0B-3B0A-2B0CD07B3E7B}"/>
              </a:ext>
            </a:extLst>
          </p:cNvPr>
          <p:cNvSpPr>
            <a:spLocks noChangeShapeType="1"/>
          </p:cNvSpPr>
          <p:nvPr/>
        </p:nvSpPr>
        <p:spPr bwMode="auto">
          <a:xfrm flipH="1">
            <a:off x="1802534" y="3533920"/>
            <a:ext cx="3673475" cy="720725"/>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26">
            <a:extLst>
              <a:ext uri="{FF2B5EF4-FFF2-40B4-BE49-F238E27FC236}">
                <a16:creationId xmlns:a16="http://schemas.microsoft.com/office/drawing/2014/main" id="{27E315C2-FC0F-D98C-DB31-145EC14129F4}"/>
              </a:ext>
            </a:extLst>
          </p:cNvPr>
          <p:cNvSpPr>
            <a:spLocks noChangeShapeType="1"/>
          </p:cNvSpPr>
          <p:nvPr/>
        </p:nvSpPr>
        <p:spPr bwMode="auto">
          <a:xfrm flipH="1">
            <a:off x="2451822" y="3533920"/>
            <a:ext cx="3311525" cy="1152525"/>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27">
            <a:extLst>
              <a:ext uri="{FF2B5EF4-FFF2-40B4-BE49-F238E27FC236}">
                <a16:creationId xmlns:a16="http://schemas.microsoft.com/office/drawing/2014/main" id="{17A830B8-B207-906A-176B-0E5F0198C883}"/>
              </a:ext>
            </a:extLst>
          </p:cNvPr>
          <p:cNvSpPr>
            <a:spLocks noChangeShapeType="1"/>
          </p:cNvSpPr>
          <p:nvPr/>
        </p:nvSpPr>
        <p:spPr bwMode="auto">
          <a:xfrm flipH="1" flipV="1">
            <a:off x="3386859" y="2238520"/>
            <a:ext cx="2305050" cy="8636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28">
            <a:extLst>
              <a:ext uri="{FF2B5EF4-FFF2-40B4-BE49-F238E27FC236}">
                <a16:creationId xmlns:a16="http://schemas.microsoft.com/office/drawing/2014/main" id="{EA58BBE8-5BD3-1C35-32D2-BB411CA47FE4}"/>
              </a:ext>
            </a:extLst>
          </p:cNvPr>
          <p:cNvSpPr>
            <a:spLocks noChangeShapeType="1"/>
          </p:cNvSpPr>
          <p:nvPr/>
        </p:nvSpPr>
        <p:spPr bwMode="auto">
          <a:xfrm flipV="1">
            <a:off x="5476010" y="4254644"/>
            <a:ext cx="107950" cy="115252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Text Box 29">
            <a:extLst>
              <a:ext uri="{FF2B5EF4-FFF2-40B4-BE49-F238E27FC236}">
                <a16:creationId xmlns:a16="http://schemas.microsoft.com/office/drawing/2014/main" id="{30589C6B-9DE3-7D51-F329-EF9684457CAC}"/>
              </a:ext>
            </a:extLst>
          </p:cNvPr>
          <p:cNvSpPr txBox="1">
            <a:spLocks noChangeArrowheads="1"/>
          </p:cNvSpPr>
          <p:nvPr/>
        </p:nvSpPr>
        <p:spPr bwMode="auto">
          <a:xfrm>
            <a:off x="4755284" y="5478607"/>
            <a:ext cx="14605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itchFamily="2" charset="2"/>
              <a:buNone/>
            </a:pPr>
            <a:r>
              <a:rPr lang="en-US" altLang="en-US" sz="1800"/>
              <a:t>Dust Particles</a:t>
            </a:r>
          </a:p>
        </p:txBody>
      </p:sp>
      <p:sp>
        <p:nvSpPr>
          <p:cNvPr id="30" name="Line 31">
            <a:extLst>
              <a:ext uri="{FF2B5EF4-FFF2-40B4-BE49-F238E27FC236}">
                <a16:creationId xmlns:a16="http://schemas.microsoft.com/office/drawing/2014/main" id="{FABB677A-6150-9AE5-A67D-1E0DE772721B}"/>
              </a:ext>
            </a:extLst>
          </p:cNvPr>
          <p:cNvSpPr>
            <a:spLocks noChangeShapeType="1"/>
          </p:cNvSpPr>
          <p:nvPr/>
        </p:nvSpPr>
        <p:spPr bwMode="auto">
          <a:xfrm flipH="1" flipV="1">
            <a:off x="2523259" y="3391045"/>
            <a:ext cx="647700" cy="19431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Text Box 32">
            <a:extLst>
              <a:ext uri="{FF2B5EF4-FFF2-40B4-BE49-F238E27FC236}">
                <a16:creationId xmlns:a16="http://schemas.microsoft.com/office/drawing/2014/main" id="{0CFC3FE1-0FD5-3A37-01CB-B22ACBF8E980}"/>
              </a:ext>
            </a:extLst>
          </p:cNvPr>
          <p:cNvSpPr txBox="1">
            <a:spLocks noChangeArrowheads="1"/>
          </p:cNvSpPr>
          <p:nvPr/>
        </p:nvSpPr>
        <p:spPr bwMode="auto">
          <a:xfrm>
            <a:off x="2791547" y="5403995"/>
            <a:ext cx="7477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itchFamily="2" charset="2"/>
              <a:buNone/>
            </a:pPr>
            <a:r>
              <a:rPr lang="en-US" altLang="en-US" sz="2000"/>
              <a:t>Laser</a:t>
            </a:r>
          </a:p>
        </p:txBody>
      </p:sp>
      <p:sp>
        <p:nvSpPr>
          <p:cNvPr id="32" name="Line 34">
            <a:extLst>
              <a:ext uri="{FF2B5EF4-FFF2-40B4-BE49-F238E27FC236}">
                <a16:creationId xmlns:a16="http://schemas.microsoft.com/office/drawing/2014/main" id="{410363FD-17A0-37D8-A560-CAD8E40E7733}"/>
              </a:ext>
            </a:extLst>
          </p:cNvPr>
          <p:cNvSpPr>
            <a:spLocks noChangeShapeType="1"/>
          </p:cNvSpPr>
          <p:nvPr/>
        </p:nvSpPr>
        <p:spPr bwMode="auto">
          <a:xfrm>
            <a:off x="2739159" y="1733695"/>
            <a:ext cx="360363" cy="57626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Text Box 35">
            <a:extLst>
              <a:ext uri="{FF2B5EF4-FFF2-40B4-BE49-F238E27FC236}">
                <a16:creationId xmlns:a16="http://schemas.microsoft.com/office/drawing/2014/main" id="{22C50100-F7F7-6B64-E558-04B8CCFA1147}"/>
              </a:ext>
            </a:extLst>
          </p:cNvPr>
          <p:cNvSpPr txBox="1">
            <a:spLocks noChangeArrowheads="1"/>
          </p:cNvSpPr>
          <p:nvPr/>
        </p:nvSpPr>
        <p:spPr bwMode="auto">
          <a:xfrm>
            <a:off x="1731097" y="1325707"/>
            <a:ext cx="32786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itchFamily="2" charset="2"/>
              <a:buNone/>
            </a:pPr>
            <a:r>
              <a:rPr lang="en-US" altLang="en-US" sz="1800" dirty="0"/>
              <a:t>Back scattered light (Inferior)</a:t>
            </a:r>
          </a:p>
        </p:txBody>
      </p:sp>
      <p:sp>
        <p:nvSpPr>
          <p:cNvPr id="34" name="Line 36">
            <a:extLst>
              <a:ext uri="{FF2B5EF4-FFF2-40B4-BE49-F238E27FC236}">
                <a16:creationId xmlns:a16="http://schemas.microsoft.com/office/drawing/2014/main" id="{72731A27-7F22-E98F-A7B4-D2B7A0A63840}"/>
              </a:ext>
            </a:extLst>
          </p:cNvPr>
          <p:cNvSpPr>
            <a:spLocks noChangeShapeType="1"/>
          </p:cNvSpPr>
          <p:nvPr/>
        </p:nvSpPr>
        <p:spPr bwMode="auto">
          <a:xfrm flipH="1">
            <a:off x="7852497" y="1374920"/>
            <a:ext cx="719137" cy="57467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Text Box 37">
            <a:extLst>
              <a:ext uri="{FF2B5EF4-FFF2-40B4-BE49-F238E27FC236}">
                <a16:creationId xmlns:a16="http://schemas.microsoft.com/office/drawing/2014/main" id="{7F215295-AD79-9EB8-0980-02E0E2EC54F1}"/>
              </a:ext>
            </a:extLst>
          </p:cNvPr>
          <p:cNvSpPr txBox="1">
            <a:spLocks noChangeArrowheads="1"/>
          </p:cNvSpPr>
          <p:nvPr/>
        </p:nvSpPr>
        <p:spPr bwMode="auto">
          <a:xfrm>
            <a:off x="7995372" y="1014557"/>
            <a:ext cx="2305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itchFamily="2" charset="2"/>
              <a:buNone/>
            </a:pPr>
            <a:r>
              <a:rPr lang="en-US" altLang="en-US" sz="1800"/>
              <a:t>Forward scattered light</a:t>
            </a:r>
          </a:p>
        </p:txBody>
      </p:sp>
      <p:sp>
        <p:nvSpPr>
          <p:cNvPr id="36" name="Line 38">
            <a:extLst>
              <a:ext uri="{FF2B5EF4-FFF2-40B4-BE49-F238E27FC236}">
                <a16:creationId xmlns:a16="http://schemas.microsoft.com/office/drawing/2014/main" id="{C57E742D-7A75-1D76-9140-B37E36D0456F}"/>
              </a:ext>
            </a:extLst>
          </p:cNvPr>
          <p:cNvSpPr>
            <a:spLocks noChangeShapeType="1"/>
          </p:cNvSpPr>
          <p:nvPr/>
        </p:nvSpPr>
        <p:spPr bwMode="auto">
          <a:xfrm flipH="1" flipV="1">
            <a:off x="9003434" y="3391045"/>
            <a:ext cx="288925" cy="223202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Text Box 39">
            <a:extLst>
              <a:ext uri="{FF2B5EF4-FFF2-40B4-BE49-F238E27FC236}">
                <a16:creationId xmlns:a16="http://schemas.microsoft.com/office/drawing/2014/main" id="{DED53449-E0F3-DF09-5015-EE23DF014283}"/>
              </a:ext>
            </a:extLst>
          </p:cNvPr>
          <p:cNvSpPr txBox="1">
            <a:spLocks noChangeArrowheads="1"/>
          </p:cNvSpPr>
          <p:nvPr/>
        </p:nvSpPr>
        <p:spPr bwMode="auto">
          <a:xfrm>
            <a:off x="8644659" y="5694507"/>
            <a:ext cx="14605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itchFamily="2" charset="2"/>
              <a:buNone/>
            </a:pPr>
            <a:r>
              <a:rPr lang="en-US" altLang="en-US" sz="1800"/>
              <a:t>Reduced light</a:t>
            </a:r>
          </a:p>
        </p:txBody>
      </p:sp>
      <p:sp>
        <p:nvSpPr>
          <p:cNvPr id="38" name="Oval 40">
            <a:extLst>
              <a:ext uri="{FF2B5EF4-FFF2-40B4-BE49-F238E27FC236}">
                <a16:creationId xmlns:a16="http://schemas.microsoft.com/office/drawing/2014/main" id="{30130D28-C270-881C-40AF-E476983AA170}"/>
              </a:ext>
            </a:extLst>
          </p:cNvPr>
          <p:cNvSpPr>
            <a:spLocks noChangeArrowheads="1"/>
          </p:cNvSpPr>
          <p:nvPr/>
        </p:nvSpPr>
        <p:spPr bwMode="auto">
          <a:xfrm>
            <a:off x="5115647" y="1949595"/>
            <a:ext cx="215900" cy="215900"/>
          </a:xfrm>
          <a:prstGeom prst="ellipse">
            <a:avLst/>
          </a:prstGeom>
          <a:solidFill>
            <a:schemeClr val="tx1"/>
          </a:solidFill>
          <a:ln w="9525">
            <a:solidFill>
              <a:schemeClr val="bg2"/>
            </a:solidFill>
            <a:round/>
            <a:headEnd/>
            <a:tailEnd/>
          </a:ln>
          <a:effectLst/>
        </p:spPr>
        <p:txBody>
          <a:bodyPr wrap="none" anchor="ctr"/>
          <a:lstStyle/>
          <a:p>
            <a:endParaRPr lang="en-US"/>
          </a:p>
        </p:txBody>
      </p:sp>
      <p:sp>
        <p:nvSpPr>
          <p:cNvPr id="39" name="Oval 41">
            <a:extLst>
              <a:ext uri="{FF2B5EF4-FFF2-40B4-BE49-F238E27FC236}">
                <a16:creationId xmlns:a16="http://schemas.microsoft.com/office/drawing/2014/main" id="{206FE2A5-39E0-1451-038C-429EF17A05B7}"/>
              </a:ext>
            </a:extLst>
          </p:cNvPr>
          <p:cNvSpPr>
            <a:spLocks noChangeArrowheads="1"/>
          </p:cNvSpPr>
          <p:nvPr/>
        </p:nvSpPr>
        <p:spPr bwMode="auto">
          <a:xfrm>
            <a:off x="4899747" y="2309957"/>
            <a:ext cx="215900" cy="215900"/>
          </a:xfrm>
          <a:prstGeom prst="ellipse">
            <a:avLst/>
          </a:prstGeom>
          <a:solidFill>
            <a:schemeClr val="tx1"/>
          </a:solidFill>
          <a:ln w="9525">
            <a:solidFill>
              <a:schemeClr val="bg2"/>
            </a:solidFill>
            <a:round/>
            <a:headEnd/>
            <a:tailEnd/>
          </a:ln>
          <a:effectLst/>
        </p:spPr>
        <p:txBody>
          <a:bodyPr wrap="none" anchor="ctr"/>
          <a:lstStyle/>
          <a:p>
            <a:endParaRPr lang="en-US"/>
          </a:p>
        </p:txBody>
      </p:sp>
      <p:sp>
        <p:nvSpPr>
          <p:cNvPr id="40" name="Oval 42">
            <a:extLst>
              <a:ext uri="{FF2B5EF4-FFF2-40B4-BE49-F238E27FC236}">
                <a16:creationId xmlns:a16="http://schemas.microsoft.com/office/drawing/2014/main" id="{9DF98434-B4B0-9993-7D6E-E6251C30008F}"/>
              </a:ext>
            </a:extLst>
          </p:cNvPr>
          <p:cNvSpPr>
            <a:spLocks noChangeArrowheads="1"/>
          </p:cNvSpPr>
          <p:nvPr/>
        </p:nvSpPr>
        <p:spPr bwMode="auto">
          <a:xfrm>
            <a:off x="5907809" y="1878157"/>
            <a:ext cx="215900" cy="215900"/>
          </a:xfrm>
          <a:prstGeom prst="ellipse">
            <a:avLst/>
          </a:prstGeom>
          <a:solidFill>
            <a:schemeClr val="tx1"/>
          </a:solidFill>
          <a:ln w="9525">
            <a:solidFill>
              <a:schemeClr val="bg2"/>
            </a:solidFill>
            <a:round/>
            <a:headEnd/>
            <a:tailEnd/>
          </a:ln>
          <a:effectLst/>
        </p:spPr>
        <p:txBody>
          <a:bodyPr wrap="none" anchor="ctr"/>
          <a:lstStyle/>
          <a:p>
            <a:endParaRPr lang="en-US"/>
          </a:p>
        </p:txBody>
      </p:sp>
      <p:sp>
        <p:nvSpPr>
          <p:cNvPr id="41" name="Oval 43">
            <a:extLst>
              <a:ext uri="{FF2B5EF4-FFF2-40B4-BE49-F238E27FC236}">
                <a16:creationId xmlns:a16="http://schemas.microsoft.com/office/drawing/2014/main" id="{ACC1637C-BD52-9596-780A-559EEFB4AE15}"/>
              </a:ext>
            </a:extLst>
          </p:cNvPr>
          <p:cNvSpPr>
            <a:spLocks noChangeArrowheads="1"/>
          </p:cNvSpPr>
          <p:nvPr/>
        </p:nvSpPr>
        <p:spPr bwMode="auto">
          <a:xfrm>
            <a:off x="5547447" y="2022620"/>
            <a:ext cx="215900" cy="215900"/>
          </a:xfrm>
          <a:prstGeom prst="ellipse">
            <a:avLst/>
          </a:prstGeom>
          <a:solidFill>
            <a:schemeClr val="tx1"/>
          </a:solidFill>
          <a:ln w="9525">
            <a:solidFill>
              <a:schemeClr val="bg2"/>
            </a:solidFill>
            <a:round/>
            <a:headEnd/>
            <a:tailEnd/>
          </a:ln>
          <a:effectLst/>
        </p:spPr>
        <p:txBody>
          <a:bodyPr wrap="none" anchor="ctr"/>
          <a:lstStyle/>
          <a:p>
            <a:endParaRPr lang="en-US"/>
          </a:p>
        </p:txBody>
      </p:sp>
      <p:sp>
        <p:nvSpPr>
          <p:cNvPr id="42" name="Oval 44">
            <a:extLst>
              <a:ext uri="{FF2B5EF4-FFF2-40B4-BE49-F238E27FC236}">
                <a16:creationId xmlns:a16="http://schemas.microsoft.com/office/drawing/2014/main" id="{2A399244-C241-6557-CE87-28EB526C3284}"/>
              </a:ext>
            </a:extLst>
          </p:cNvPr>
          <p:cNvSpPr>
            <a:spLocks noChangeArrowheads="1"/>
          </p:cNvSpPr>
          <p:nvPr/>
        </p:nvSpPr>
        <p:spPr bwMode="auto">
          <a:xfrm>
            <a:off x="5763347" y="4110182"/>
            <a:ext cx="215900" cy="215900"/>
          </a:xfrm>
          <a:prstGeom prst="ellipse">
            <a:avLst/>
          </a:prstGeom>
          <a:solidFill>
            <a:schemeClr val="tx1"/>
          </a:solidFill>
          <a:ln w="9525">
            <a:solidFill>
              <a:schemeClr val="bg2"/>
            </a:solidFill>
            <a:round/>
            <a:headEnd/>
            <a:tailEnd/>
          </a:ln>
          <a:effectLst/>
        </p:spPr>
        <p:txBody>
          <a:bodyPr wrap="none" anchor="ctr"/>
          <a:lstStyle/>
          <a:p>
            <a:endParaRPr lang="en-US"/>
          </a:p>
        </p:txBody>
      </p:sp>
      <p:sp>
        <p:nvSpPr>
          <p:cNvPr id="43" name="Oval 45">
            <a:extLst>
              <a:ext uri="{FF2B5EF4-FFF2-40B4-BE49-F238E27FC236}">
                <a16:creationId xmlns:a16="http://schemas.microsoft.com/office/drawing/2014/main" id="{D8F92080-E9D8-6F10-931E-B247E3AA96AE}"/>
              </a:ext>
            </a:extLst>
          </p:cNvPr>
          <p:cNvSpPr>
            <a:spLocks noChangeArrowheads="1"/>
          </p:cNvSpPr>
          <p:nvPr/>
        </p:nvSpPr>
        <p:spPr bwMode="auto">
          <a:xfrm>
            <a:off x="4971184" y="4254645"/>
            <a:ext cx="215900" cy="215900"/>
          </a:xfrm>
          <a:prstGeom prst="ellipse">
            <a:avLst/>
          </a:prstGeom>
          <a:solidFill>
            <a:schemeClr val="tx1"/>
          </a:solidFill>
          <a:ln w="9525">
            <a:solidFill>
              <a:schemeClr val="bg2"/>
            </a:solidFill>
            <a:round/>
            <a:headEnd/>
            <a:tailEnd/>
          </a:ln>
          <a:effectLst/>
        </p:spPr>
        <p:txBody>
          <a:bodyPr wrap="none" anchor="ctr"/>
          <a:lstStyle/>
          <a:p>
            <a:endParaRPr lang="en-US"/>
          </a:p>
        </p:txBody>
      </p:sp>
      <p:sp>
        <p:nvSpPr>
          <p:cNvPr id="44" name="Oval 46">
            <a:extLst>
              <a:ext uri="{FF2B5EF4-FFF2-40B4-BE49-F238E27FC236}">
                <a16:creationId xmlns:a16="http://schemas.microsoft.com/office/drawing/2014/main" id="{065D6EFA-C318-D6F3-0EF8-2FCE4D048418}"/>
              </a:ext>
            </a:extLst>
          </p:cNvPr>
          <p:cNvSpPr>
            <a:spLocks noChangeArrowheads="1"/>
          </p:cNvSpPr>
          <p:nvPr/>
        </p:nvSpPr>
        <p:spPr bwMode="auto">
          <a:xfrm>
            <a:off x="6123709" y="4110182"/>
            <a:ext cx="215900" cy="215900"/>
          </a:xfrm>
          <a:prstGeom prst="ellipse">
            <a:avLst/>
          </a:prstGeom>
          <a:solidFill>
            <a:schemeClr val="tx1"/>
          </a:solidFill>
          <a:ln w="9525">
            <a:solidFill>
              <a:schemeClr val="bg2"/>
            </a:solidFill>
            <a:round/>
            <a:headEnd/>
            <a:tailEnd/>
          </a:ln>
          <a:effectLst/>
        </p:spPr>
        <p:txBody>
          <a:bodyPr wrap="none" anchor="ctr"/>
          <a:lstStyle/>
          <a:p>
            <a:endParaRPr lang="en-US"/>
          </a:p>
        </p:txBody>
      </p:sp>
    </p:spTree>
    <p:extLst>
      <p:ext uri="{BB962C8B-B14F-4D97-AF65-F5344CB8AC3E}">
        <p14:creationId xmlns:p14="http://schemas.microsoft.com/office/powerpoint/2010/main" val="3000550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848F4-E01A-7EC9-A131-D4B717C8BC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8F1429-7D25-75D4-ABFA-C149624A2029}"/>
              </a:ext>
            </a:extLst>
          </p:cNvPr>
          <p:cNvSpPr>
            <a:spLocks noGrp="1"/>
          </p:cNvSpPr>
          <p:nvPr>
            <p:ph type="title"/>
          </p:nvPr>
        </p:nvSpPr>
        <p:spPr/>
        <p:txBody>
          <a:bodyPr>
            <a:normAutofit/>
          </a:bodyPr>
          <a:lstStyle/>
          <a:p>
            <a:r>
              <a:rPr lang="en-US" dirty="0"/>
              <a:t>Model Types</a:t>
            </a:r>
          </a:p>
        </p:txBody>
      </p:sp>
      <p:sp>
        <p:nvSpPr>
          <p:cNvPr id="35" name="Text Box 37">
            <a:extLst>
              <a:ext uri="{FF2B5EF4-FFF2-40B4-BE49-F238E27FC236}">
                <a16:creationId xmlns:a16="http://schemas.microsoft.com/office/drawing/2014/main" id="{F7E0E72D-E74E-E2EA-C8FE-97BB485F95AC}"/>
              </a:ext>
            </a:extLst>
          </p:cNvPr>
          <p:cNvSpPr txBox="1">
            <a:spLocks noChangeArrowheads="1"/>
          </p:cNvSpPr>
          <p:nvPr/>
        </p:nvSpPr>
        <p:spPr bwMode="auto">
          <a:xfrm>
            <a:off x="1530189" y="1437623"/>
            <a:ext cx="16417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itchFamily="2" charset="2"/>
              <a:buNone/>
            </a:pPr>
            <a:r>
              <a:rPr lang="en-US" altLang="en-US" sz="1800" dirty="0"/>
              <a:t>Medium-Path</a:t>
            </a:r>
          </a:p>
          <a:p>
            <a:pPr algn="ctr">
              <a:buFont typeface="Wingdings" pitchFamily="2" charset="2"/>
              <a:buNone/>
            </a:pPr>
            <a:r>
              <a:rPr lang="en-US" altLang="en-US" dirty="0"/>
              <a:t>Receiver</a:t>
            </a:r>
            <a:endParaRPr lang="en-US" altLang="en-US" sz="1800" dirty="0"/>
          </a:p>
        </p:txBody>
      </p:sp>
      <p:pic>
        <p:nvPicPr>
          <p:cNvPr id="3074" name="Picture 2">
            <a:extLst>
              <a:ext uri="{FF2B5EF4-FFF2-40B4-BE49-F238E27FC236}">
                <a16:creationId xmlns:a16="http://schemas.microsoft.com/office/drawing/2014/main" id="{93D255F3-249E-D812-993F-6FCCAB69D5F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839" t="11200" r="20737" b="13469"/>
          <a:stretch>
            <a:fillRect/>
          </a:stretch>
        </p:blipFill>
        <p:spPr bwMode="auto">
          <a:xfrm>
            <a:off x="7939954" y="2169390"/>
            <a:ext cx="3426691" cy="260465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AC7A858E-5546-4B06-9451-052DFB79F66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594" t="9863" r="26002" b="12334"/>
          <a:stretch>
            <a:fillRect/>
          </a:stretch>
        </p:blipFill>
        <p:spPr bwMode="auto">
          <a:xfrm>
            <a:off x="4150135" y="2083954"/>
            <a:ext cx="3500583" cy="269009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9FCCEE03-96F6-C921-B868-25C8DB3BEEB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613" t="5856" r="21963" b="16341"/>
          <a:stretch>
            <a:fillRect/>
          </a:stretch>
        </p:blipFill>
        <p:spPr bwMode="auto">
          <a:xfrm>
            <a:off x="1026001" y="2388755"/>
            <a:ext cx="2650172" cy="2080492"/>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37">
            <a:extLst>
              <a:ext uri="{FF2B5EF4-FFF2-40B4-BE49-F238E27FC236}">
                <a16:creationId xmlns:a16="http://schemas.microsoft.com/office/drawing/2014/main" id="{46FFD7F1-2B91-6D93-8174-E57CD0472B22}"/>
              </a:ext>
            </a:extLst>
          </p:cNvPr>
          <p:cNvSpPr txBox="1">
            <a:spLocks noChangeArrowheads="1"/>
          </p:cNvSpPr>
          <p:nvPr/>
        </p:nvSpPr>
        <p:spPr bwMode="auto">
          <a:xfrm>
            <a:off x="368426" y="5918466"/>
            <a:ext cx="756341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itchFamily="2" charset="2"/>
              <a:buNone/>
            </a:pPr>
            <a:r>
              <a:rPr lang="en-US" altLang="en-US" sz="1800" dirty="0"/>
              <a:t>*Transmitter is identical for all model types, matching receiver flange.</a:t>
            </a:r>
          </a:p>
        </p:txBody>
      </p:sp>
      <p:sp>
        <p:nvSpPr>
          <p:cNvPr id="45" name="Text Box 37">
            <a:extLst>
              <a:ext uri="{FF2B5EF4-FFF2-40B4-BE49-F238E27FC236}">
                <a16:creationId xmlns:a16="http://schemas.microsoft.com/office/drawing/2014/main" id="{AE61C46E-E1C8-2CD8-8A88-8B7C8023F170}"/>
              </a:ext>
            </a:extLst>
          </p:cNvPr>
          <p:cNvSpPr txBox="1">
            <a:spLocks noChangeArrowheads="1"/>
          </p:cNvSpPr>
          <p:nvPr/>
        </p:nvSpPr>
        <p:spPr bwMode="auto">
          <a:xfrm>
            <a:off x="5262270" y="1434572"/>
            <a:ext cx="127631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itchFamily="2" charset="2"/>
              <a:buNone/>
            </a:pPr>
            <a:r>
              <a:rPr lang="en-US" altLang="en-US" sz="1800" dirty="0"/>
              <a:t>Long-Path</a:t>
            </a:r>
          </a:p>
          <a:p>
            <a:pPr algn="ctr">
              <a:buFont typeface="Wingdings" pitchFamily="2" charset="2"/>
              <a:buNone/>
            </a:pPr>
            <a:r>
              <a:rPr lang="en-US" altLang="en-US" dirty="0"/>
              <a:t>Receiver</a:t>
            </a:r>
            <a:endParaRPr lang="en-US" altLang="en-US" sz="1800" dirty="0"/>
          </a:p>
        </p:txBody>
      </p:sp>
      <p:sp>
        <p:nvSpPr>
          <p:cNvPr id="46" name="Text Box 37">
            <a:extLst>
              <a:ext uri="{FF2B5EF4-FFF2-40B4-BE49-F238E27FC236}">
                <a16:creationId xmlns:a16="http://schemas.microsoft.com/office/drawing/2014/main" id="{9EEB4B13-24A3-0AD0-00C4-75CBB38235FF}"/>
              </a:ext>
            </a:extLst>
          </p:cNvPr>
          <p:cNvSpPr txBox="1">
            <a:spLocks noChangeArrowheads="1"/>
          </p:cNvSpPr>
          <p:nvPr/>
        </p:nvSpPr>
        <p:spPr bwMode="auto">
          <a:xfrm>
            <a:off x="8711277" y="1437621"/>
            <a:ext cx="188404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itchFamily="2" charset="2"/>
              <a:buNone/>
            </a:pPr>
            <a:r>
              <a:rPr lang="en-US" altLang="en-US" sz="1800" dirty="0"/>
              <a:t>Extra Long-Path</a:t>
            </a:r>
          </a:p>
          <a:p>
            <a:pPr algn="ctr">
              <a:buFont typeface="Wingdings" pitchFamily="2" charset="2"/>
              <a:buNone/>
            </a:pPr>
            <a:r>
              <a:rPr lang="en-US" altLang="en-US" dirty="0"/>
              <a:t>Receiver</a:t>
            </a:r>
            <a:endParaRPr lang="en-US" altLang="en-US" sz="1800" dirty="0"/>
          </a:p>
        </p:txBody>
      </p:sp>
      <p:sp>
        <p:nvSpPr>
          <p:cNvPr id="47" name="Text Box 37">
            <a:extLst>
              <a:ext uri="{FF2B5EF4-FFF2-40B4-BE49-F238E27FC236}">
                <a16:creationId xmlns:a16="http://schemas.microsoft.com/office/drawing/2014/main" id="{499CF927-3701-2082-D824-C9433A9435DC}"/>
              </a:ext>
            </a:extLst>
          </p:cNvPr>
          <p:cNvSpPr txBox="1">
            <a:spLocks noChangeArrowheads="1"/>
          </p:cNvSpPr>
          <p:nvPr/>
        </p:nvSpPr>
        <p:spPr bwMode="auto">
          <a:xfrm>
            <a:off x="1065903" y="4894827"/>
            <a:ext cx="257036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 typeface="Wingdings" pitchFamily="2" charset="2"/>
              <a:buNone/>
            </a:pPr>
            <a:r>
              <a:rPr lang="en-US" altLang="en-US" dirty="0"/>
              <a:t>OPL: </a:t>
            </a:r>
            <a:r>
              <a:rPr lang="en-US" altLang="en-US" sz="1800" dirty="0"/>
              <a:t>2 – 10ft (0.5 - 3m)</a:t>
            </a:r>
          </a:p>
        </p:txBody>
      </p:sp>
      <p:sp>
        <p:nvSpPr>
          <p:cNvPr id="48" name="Text Box 37">
            <a:extLst>
              <a:ext uri="{FF2B5EF4-FFF2-40B4-BE49-F238E27FC236}">
                <a16:creationId xmlns:a16="http://schemas.microsoft.com/office/drawing/2014/main" id="{9BB1A13F-189D-BA2C-9C50-52135F22DC80}"/>
              </a:ext>
            </a:extLst>
          </p:cNvPr>
          <p:cNvSpPr txBox="1">
            <a:spLocks noChangeArrowheads="1"/>
          </p:cNvSpPr>
          <p:nvPr/>
        </p:nvSpPr>
        <p:spPr bwMode="auto">
          <a:xfrm>
            <a:off x="4615242" y="4873273"/>
            <a:ext cx="257036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 typeface="Wingdings" pitchFamily="2" charset="2"/>
              <a:buNone/>
            </a:pPr>
            <a:r>
              <a:rPr lang="en-US" altLang="en-US" dirty="0"/>
              <a:t>OPL: 10</a:t>
            </a:r>
            <a:r>
              <a:rPr lang="en-US" altLang="en-US" sz="1800" dirty="0"/>
              <a:t> – 20ft (3 - 6m)</a:t>
            </a:r>
          </a:p>
        </p:txBody>
      </p:sp>
      <p:sp>
        <p:nvSpPr>
          <p:cNvPr id="49" name="Text Box 37">
            <a:extLst>
              <a:ext uri="{FF2B5EF4-FFF2-40B4-BE49-F238E27FC236}">
                <a16:creationId xmlns:a16="http://schemas.microsoft.com/office/drawing/2014/main" id="{D23F48FA-90B4-68F5-BEB3-33136B070F88}"/>
              </a:ext>
            </a:extLst>
          </p:cNvPr>
          <p:cNvSpPr txBox="1">
            <a:spLocks noChangeArrowheads="1"/>
          </p:cNvSpPr>
          <p:nvPr/>
        </p:nvSpPr>
        <p:spPr bwMode="auto">
          <a:xfrm>
            <a:off x="8276727" y="4774045"/>
            <a:ext cx="275314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 typeface="Wingdings" pitchFamily="2" charset="2"/>
              <a:buNone/>
            </a:pPr>
            <a:r>
              <a:rPr lang="en-US" altLang="en-US" dirty="0"/>
              <a:t>OPL: 20</a:t>
            </a:r>
            <a:r>
              <a:rPr lang="en-US" altLang="en-US" sz="1800" dirty="0"/>
              <a:t> – 33ft (6 - 10m)</a:t>
            </a:r>
          </a:p>
        </p:txBody>
      </p:sp>
    </p:spTree>
    <p:extLst>
      <p:ext uri="{BB962C8B-B14F-4D97-AF65-F5344CB8AC3E}">
        <p14:creationId xmlns:p14="http://schemas.microsoft.com/office/powerpoint/2010/main" val="1268660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A43FC-A927-A20C-64EE-263B5E3D4082}"/>
              </a:ext>
            </a:extLst>
          </p:cNvPr>
          <p:cNvSpPr>
            <a:spLocks noGrp="1"/>
          </p:cNvSpPr>
          <p:nvPr>
            <p:ph type="title"/>
          </p:nvPr>
        </p:nvSpPr>
        <p:spPr/>
        <p:txBody>
          <a:bodyPr/>
          <a:lstStyle/>
          <a:p>
            <a:r>
              <a:rPr lang="en-US" dirty="0"/>
              <a:t>Specifications</a:t>
            </a:r>
          </a:p>
        </p:txBody>
      </p:sp>
      <p:graphicFrame>
        <p:nvGraphicFramePr>
          <p:cNvPr id="5" name="Content Placeholder 4">
            <a:extLst>
              <a:ext uri="{FF2B5EF4-FFF2-40B4-BE49-F238E27FC236}">
                <a16:creationId xmlns:a16="http://schemas.microsoft.com/office/drawing/2014/main" id="{3C0A68EB-9D67-6B96-F680-8D634CBE7F3D}"/>
              </a:ext>
            </a:extLst>
          </p:cNvPr>
          <p:cNvGraphicFramePr>
            <a:graphicFrameLocks noGrp="1"/>
          </p:cNvGraphicFramePr>
          <p:nvPr>
            <p:ph idx="1"/>
            <p:extLst>
              <p:ext uri="{D42A27DB-BD31-4B8C-83A1-F6EECF244321}">
                <p14:modId xmlns:p14="http://schemas.microsoft.com/office/powerpoint/2010/main" val="4070150409"/>
              </p:ext>
            </p:extLst>
          </p:nvPr>
        </p:nvGraphicFramePr>
        <p:xfrm>
          <a:off x="1039329" y="1395413"/>
          <a:ext cx="10113341" cy="2877553"/>
        </p:xfrm>
        <a:graphic>
          <a:graphicData uri="http://schemas.openxmlformats.org/drawingml/2006/table">
            <a:tbl>
              <a:tblPr firstRow="1" bandRow="1">
                <a:tableStyleId>{5C22544A-7EE6-4342-B048-85BDC9FD1C3A}</a:tableStyleId>
              </a:tblPr>
              <a:tblGrid>
                <a:gridCol w="4570249">
                  <a:extLst>
                    <a:ext uri="{9D8B030D-6E8A-4147-A177-3AD203B41FA5}">
                      <a16:colId xmlns:a16="http://schemas.microsoft.com/office/drawing/2014/main" val="2392366093"/>
                    </a:ext>
                  </a:extLst>
                </a:gridCol>
                <a:gridCol w="5543092">
                  <a:extLst>
                    <a:ext uri="{9D8B030D-6E8A-4147-A177-3AD203B41FA5}">
                      <a16:colId xmlns:a16="http://schemas.microsoft.com/office/drawing/2014/main" val="2869030485"/>
                    </a:ext>
                  </a:extLst>
                </a:gridCol>
              </a:tblGrid>
              <a:tr h="370840">
                <a:tc>
                  <a:txBody>
                    <a:bodyPr/>
                    <a:lstStyle/>
                    <a:p>
                      <a:r>
                        <a:rPr lang="en-US" dirty="0"/>
                        <a:t>Parameter</a:t>
                      </a:r>
                    </a:p>
                  </a:txBody>
                  <a:tcPr>
                    <a:solidFill>
                      <a:srgbClr val="3F003C"/>
                    </a:solidFill>
                  </a:tcPr>
                </a:tc>
                <a:tc>
                  <a:txBody>
                    <a:bodyPr/>
                    <a:lstStyle/>
                    <a:p>
                      <a:r>
                        <a:rPr lang="en-US" dirty="0"/>
                        <a:t>Spec</a:t>
                      </a:r>
                    </a:p>
                  </a:txBody>
                  <a:tcPr>
                    <a:solidFill>
                      <a:srgbClr val="3F003C"/>
                    </a:solidFill>
                  </a:tcPr>
                </a:tc>
                <a:extLst>
                  <a:ext uri="{0D108BD9-81ED-4DB2-BD59-A6C34878D82A}">
                    <a16:rowId xmlns:a16="http://schemas.microsoft.com/office/drawing/2014/main" val="3400290224"/>
                  </a:ext>
                </a:extLst>
              </a:tr>
              <a:tr h="370840">
                <a:tc>
                  <a:txBody>
                    <a:bodyPr/>
                    <a:lstStyle/>
                    <a:p>
                      <a:r>
                        <a:rPr lang="en-US" dirty="0"/>
                        <a:t>Process Temperature (max.)</a:t>
                      </a:r>
                    </a:p>
                  </a:txBody>
                  <a:tcPr/>
                </a:tc>
                <a:tc>
                  <a:txBody>
                    <a:bodyPr/>
                    <a:lstStyle/>
                    <a:p>
                      <a:r>
                        <a:rPr lang="en-US" dirty="0"/>
                        <a:t>Up to 1292⁰F (700⁰C)</a:t>
                      </a:r>
                    </a:p>
                  </a:txBody>
                  <a:tcPr/>
                </a:tc>
                <a:extLst>
                  <a:ext uri="{0D108BD9-81ED-4DB2-BD59-A6C34878D82A}">
                    <a16:rowId xmlns:a16="http://schemas.microsoft.com/office/drawing/2014/main" val="2451038891"/>
                  </a:ext>
                </a:extLst>
              </a:tr>
              <a:tr h="370840">
                <a:tc>
                  <a:txBody>
                    <a:bodyPr/>
                    <a:lstStyle/>
                    <a:p>
                      <a:r>
                        <a:rPr lang="en-US" dirty="0"/>
                        <a:t>Process Pressure (max.)</a:t>
                      </a:r>
                    </a:p>
                  </a:txBody>
                  <a:tcPr/>
                </a:tc>
                <a:tc>
                  <a:txBody>
                    <a:bodyPr/>
                    <a:lstStyle/>
                    <a:p>
                      <a:r>
                        <a:rPr lang="en-US" dirty="0"/>
                        <a:t>Up to 21psi (1.5bar)</a:t>
                      </a:r>
                    </a:p>
                  </a:txBody>
                  <a:tcPr/>
                </a:tc>
                <a:extLst>
                  <a:ext uri="{0D108BD9-81ED-4DB2-BD59-A6C34878D82A}">
                    <a16:rowId xmlns:a16="http://schemas.microsoft.com/office/drawing/2014/main" val="4269530625"/>
                  </a:ext>
                </a:extLst>
              </a:tr>
              <a:tr h="370840">
                <a:tc>
                  <a:txBody>
                    <a:bodyPr/>
                    <a:lstStyle/>
                    <a:p>
                      <a:r>
                        <a:rPr lang="en-US" dirty="0"/>
                        <a:t>Optical Path Length</a:t>
                      </a:r>
                    </a:p>
                  </a:txBody>
                  <a:tcPr/>
                </a:tc>
                <a:tc>
                  <a:txBody>
                    <a:bodyPr/>
                    <a:lstStyle/>
                    <a:p>
                      <a:r>
                        <a:rPr lang="en-US" dirty="0"/>
                        <a:t>1.6 – 9.8ft, 9.8 - 19.6ft, 19.6 - 32.8ft</a:t>
                      </a:r>
                    </a:p>
                    <a:p>
                      <a:r>
                        <a:rPr lang="en-US" dirty="0"/>
                        <a:t>(0.5 – 3m, 3-6m, 6-10m)</a:t>
                      </a:r>
                    </a:p>
                  </a:txBody>
                  <a:tcPr/>
                </a:tc>
                <a:extLst>
                  <a:ext uri="{0D108BD9-81ED-4DB2-BD59-A6C34878D82A}">
                    <a16:rowId xmlns:a16="http://schemas.microsoft.com/office/drawing/2014/main" val="2441669225"/>
                  </a:ext>
                </a:extLst>
              </a:tr>
              <a:tr h="370840">
                <a:tc>
                  <a:txBody>
                    <a:bodyPr/>
                    <a:lstStyle/>
                    <a:p>
                      <a:r>
                        <a:rPr lang="en-US" dirty="0"/>
                        <a:t>Resolution</a:t>
                      </a:r>
                    </a:p>
                  </a:txBody>
                  <a:tcPr/>
                </a:tc>
                <a:tc>
                  <a:txBody>
                    <a:bodyPr/>
                    <a:lstStyle/>
                    <a:p>
                      <a:r>
                        <a:rPr lang="en-US" dirty="0"/>
                        <a:t>0.05 mg/Nm</a:t>
                      </a:r>
                      <a:r>
                        <a:rPr lang="en-US" baseline="30000" dirty="0"/>
                        <a:t>3</a:t>
                      </a:r>
                    </a:p>
                  </a:txBody>
                  <a:tcPr/>
                </a:tc>
                <a:extLst>
                  <a:ext uri="{0D108BD9-81ED-4DB2-BD59-A6C34878D82A}">
                    <a16:rowId xmlns:a16="http://schemas.microsoft.com/office/drawing/2014/main" val="2283359406"/>
                  </a:ext>
                </a:extLst>
              </a:tr>
              <a:tr h="383273">
                <a:tc>
                  <a:txBody>
                    <a:bodyPr/>
                    <a:lstStyle/>
                    <a:p>
                      <a:r>
                        <a:rPr lang="en-US" dirty="0"/>
                        <a:t>Enclosure Rating</a:t>
                      </a:r>
                    </a:p>
                  </a:txBody>
                  <a:tcPr/>
                </a:tc>
                <a:tc>
                  <a:txBody>
                    <a:bodyPr/>
                    <a:lstStyle/>
                    <a:p>
                      <a:r>
                        <a:rPr lang="en-US" dirty="0"/>
                        <a:t>IP66 (Outdoor)</a:t>
                      </a:r>
                    </a:p>
                  </a:txBody>
                  <a:tcPr/>
                </a:tc>
                <a:extLst>
                  <a:ext uri="{0D108BD9-81ED-4DB2-BD59-A6C34878D82A}">
                    <a16:rowId xmlns:a16="http://schemas.microsoft.com/office/drawing/2014/main" val="4290798088"/>
                  </a:ext>
                </a:extLst>
              </a:tr>
              <a:tr h="370840">
                <a:tc>
                  <a:txBody>
                    <a:bodyPr/>
                    <a:lstStyle/>
                    <a:p>
                      <a:r>
                        <a:rPr lang="en-US" dirty="0"/>
                        <a:t>Outputs</a:t>
                      </a:r>
                    </a:p>
                  </a:txBody>
                  <a:tcPr/>
                </a:tc>
                <a:tc>
                  <a:txBody>
                    <a:bodyPr/>
                    <a:lstStyle/>
                    <a:p>
                      <a:r>
                        <a:rPr lang="en-US" dirty="0"/>
                        <a:t>Default: Analog (4-20mA), Modbus TCP</a:t>
                      </a:r>
                    </a:p>
                  </a:txBody>
                  <a:tcPr/>
                </a:tc>
                <a:extLst>
                  <a:ext uri="{0D108BD9-81ED-4DB2-BD59-A6C34878D82A}">
                    <a16:rowId xmlns:a16="http://schemas.microsoft.com/office/drawing/2014/main" val="540159910"/>
                  </a:ext>
                </a:extLst>
              </a:tr>
            </a:tbl>
          </a:graphicData>
        </a:graphic>
      </p:graphicFrame>
    </p:spTree>
    <p:extLst>
      <p:ext uri="{BB962C8B-B14F-4D97-AF65-F5344CB8AC3E}">
        <p14:creationId xmlns:p14="http://schemas.microsoft.com/office/powerpoint/2010/main" val="2454008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C02B4-5AA8-F325-66B4-9EB3A1DBA7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210E02-E604-9610-82AB-A69FAF929284}"/>
              </a:ext>
            </a:extLst>
          </p:cNvPr>
          <p:cNvSpPr>
            <a:spLocks noGrp="1"/>
          </p:cNvSpPr>
          <p:nvPr>
            <p:ph type="title"/>
          </p:nvPr>
        </p:nvSpPr>
        <p:spPr/>
        <p:txBody>
          <a:bodyPr/>
          <a:lstStyle/>
          <a:p>
            <a:r>
              <a:rPr lang="en-US" dirty="0"/>
              <a:t>Features</a:t>
            </a:r>
          </a:p>
        </p:txBody>
      </p:sp>
      <p:sp>
        <p:nvSpPr>
          <p:cNvPr id="4" name="Content Placeholder 3">
            <a:extLst>
              <a:ext uri="{FF2B5EF4-FFF2-40B4-BE49-F238E27FC236}">
                <a16:creationId xmlns:a16="http://schemas.microsoft.com/office/drawing/2014/main" id="{E62F4056-0200-15D6-9B31-BB0A40C24C3F}"/>
              </a:ext>
            </a:extLst>
          </p:cNvPr>
          <p:cNvSpPr>
            <a:spLocks noGrp="1"/>
          </p:cNvSpPr>
          <p:nvPr>
            <p:ph idx="1"/>
          </p:nvPr>
        </p:nvSpPr>
        <p:spPr/>
        <p:txBody>
          <a:bodyPr/>
          <a:lstStyle/>
          <a:p>
            <a:r>
              <a:rPr lang="en-US" dirty="0"/>
              <a:t>Continuous in situ monitoring</a:t>
            </a:r>
          </a:p>
          <a:p>
            <a:r>
              <a:rPr lang="en-US" dirty="0"/>
              <a:t>High sensitivity and accuracy</a:t>
            </a:r>
          </a:p>
          <a:p>
            <a:r>
              <a:rPr lang="en-US" dirty="0"/>
              <a:t>Extended stack measurement range</a:t>
            </a:r>
          </a:p>
          <a:p>
            <a:r>
              <a:rPr lang="en-US" dirty="0"/>
              <a:t>High temperature resistance</a:t>
            </a:r>
          </a:p>
          <a:p>
            <a:r>
              <a:rPr lang="en-US" dirty="0"/>
              <a:t>Fast response time </a:t>
            </a:r>
          </a:p>
          <a:p>
            <a:pPr lvl="1"/>
            <a:r>
              <a:rPr lang="en-US" dirty="0"/>
              <a:t>Continuous: ≥ 2 sec.</a:t>
            </a:r>
          </a:p>
          <a:p>
            <a:pPr lvl="1"/>
            <a:r>
              <a:rPr lang="en-US" dirty="0"/>
              <a:t>Pulse detection: ≥ 50ms.</a:t>
            </a:r>
          </a:p>
          <a:p>
            <a:r>
              <a:rPr lang="en-US" dirty="0"/>
              <a:t>Direct mode dynamic range 0 – 10,000 mg/Nm</a:t>
            </a:r>
            <a:r>
              <a:rPr lang="en-US" baseline="30000" dirty="0"/>
              <a:t>3</a:t>
            </a:r>
            <a:r>
              <a:rPr lang="en-US" dirty="0"/>
              <a:t> </a:t>
            </a:r>
          </a:p>
          <a:p>
            <a:r>
              <a:rPr lang="en-US" dirty="0"/>
              <a:t>Scattered mode dynamic range 0 - 200mg/Nm</a:t>
            </a:r>
            <a:r>
              <a:rPr lang="en-US" baseline="30000" dirty="0"/>
              <a:t>3</a:t>
            </a:r>
            <a:r>
              <a:rPr lang="en-US" dirty="0"/>
              <a:t> (Dust dependent)</a:t>
            </a:r>
          </a:p>
        </p:txBody>
      </p:sp>
    </p:spTree>
    <p:extLst>
      <p:ext uri="{BB962C8B-B14F-4D97-AF65-F5344CB8AC3E}">
        <p14:creationId xmlns:p14="http://schemas.microsoft.com/office/powerpoint/2010/main" val="368795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55075-C8F6-B21B-D3AA-4B50E0D7CF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4E1114-B845-D7BB-481B-D4F1187A5CC7}"/>
              </a:ext>
            </a:extLst>
          </p:cNvPr>
          <p:cNvSpPr>
            <a:spLocks noGrp="1"/>
          </p:cNvSpPr>
          <p:nvPr>
            <p:ph type="title"/>
          </p:nvPr>
        </p:nvSpPr>
        <p:spPr/>
        <p:txBody>
          <a:bodyPr/>
          <a:lstStyle/>
          <a:p>
            <a:r>
              <a:rPr lang="en-US" dirty="0"/>
              <a:t>Direct Mode Operation</a:t>
            </a:r>
          </a:p>
        </p:txBody>
      </p:sp>
      <p:sp>
        <p:nvSpPr>
          <p:cNvPr id="4" name="Content Placeholder 3">
            <a:extLst>
              <a:ext uri="{FF2B5EF4-FFF2-40B4-BE49-F238E27FC236}">
                <a16:creationId xmlns:a16="http://schemas.microsoft.com/office/drawing/2014/main" id="{67BF6014-A76A-99EC-5B7C-E1CF30C69D03}"/>
              </a:ext>
            </a:extLst>
          </p:cNvPr>
          <p:cNvSpPr>
            <a:spLocks noGrp="1"/>
          </p:cNvSpPr>
          <p:nvPr>
            <p:ph idx="1"/>
          </p:nvPr>
        </p:nvSpPr>
        <p:spPr>
          <a:xfrm>
            <a:off x="882926" y="1209966"/>
            <a:ext cx="10515600" cy="4351338"/>
          </a:xfrm>
        </p:spPr>
        <p:txBody>
          <a:bodyPr/>
          <a:lstStyle/>
          <a:p>
            <a:r>
              <a:rPr lang="en-US" dirty="0"/>
              <a:t> Usable for high dust concentration (up to 10g/Nm^3)</a:t>
            </a:r>
          </a:p>
          <a:p>
            <a:r>
              <a:rPr lang="en-US" dirty="0"/>
              <a:t> Dust on the optical windows will influence the measurements.</a:t>
            </a:r>
          </a:p>
          <a:p>
            <a:r>
              <a:rPr lang="en-US" dirty="0"/>
              <a:t> Not as accurate as the scattered mode at low dust concentrations.</a:t>
            </a:r>
          </a:p>
          <a:p>
            <a:r>
              <a:rPr lang="en-US" dirty="0"/>
              <a:t> Will measure dust over the whole length of the path.</a:t>
            </a:r>
          </a:p>
        </p:txBody>
      </p:sp>
      <p:pic>
        <p:nvPicPr>
          <p:cNvPr id="3" name="Picture 4" descr="tx">
            <a:extLst>
              <a:ext uri="{FF2B5EF4-FFF2-40B4-BE49-F238E27FC236}">
                <a16:creationId xmlns:a16="http://schemas.microsoft.com/office/drawing/2014/main" id="{421F74EC-DE05-0203-4958-50EB15708B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9441" y="3662443"/>
            <a:ext cx="2008188" cy="161488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rx">
            <a:extLst>
              <a:ext uri="{FF2B5EF4-FFF2-40B4-BE49-F238E27FC236}">
                <a16:creationId xmlns:a16="http://schemas.microsoft.com/office/drawing/2014/main" id="{171C7381-5BA0-0FD4-A9F6-5DBBA918B4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7241" y="3591005"/>
            <a:ext cx="2008188" cy="1668281"/>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10">
            <a:extLst>
              <a:ext uri="{FF2B5EF4-FFF2-40B4-BE49-F238E27FC236}">
                <a16:creationId xmlns:a16="http://schemas.microsoft.com/office/drawing/2014/main" id="{B21AD6D1-8B65-396E-6851-B72CC055412B}"/>
              </a:ext>
            </a:extLst>
          </p:cNvPr>
          <p:cNvSpPr txBox="1">
            <a:spLocks noChangeArrowheads="1"/>
          </p:cNvSpPr>
          <p:nvPr/>
        </p:nvSpPr>
        <p:spPr bwMode="auto">
          <a:xfrm>
            <a:off x="2502085" y="3327724"/>
            <a:ext cx="1458176" cy="371513"/>
          </a:xfrm>
          <a:prstGeom prst="rect">
            <a:avLst/>
          </a:prstGeom>
          <a:noFill/>
          <a:ln>
            <a:noFill/>
          </a:ln>
          <a:effectLst/>
          <a:extLst>
            <a:ext uri="{909E8E84-426E-40DD-AFC4-6F175D3DCCD1}">
              <a14:hiddenFill xmlns:a14="http://schemas.microsoft.com/office/drawing/2010/main">
                <a:solidFill>
                  <a:srgbClr val="FF99CC">
                    <a:alpha val="50000"/>
                  </a:srgbClr>
                </a:solidFill>
              </a14:hiddenFill>
            </a:ext>
            <a:ext uri="{91240B29-F687-4F45-9708-019B960494DF}">
              <a14:hiddenLine xmlns:a14="http://schemas.microsoft.com/office/drawing/2010/main" w="25400"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46800" rIns="90000" bIns="46800" anchor="ctr">
            <a:spAutoFit/>
          </a:bodyPr>
          <a:lstStyle/>
          <a:p>
            <a:pPr algn="ctr">
              <a:spcBef>
                <a:spcPct val="0"/>
              </a:spcBef>
              <a:buClrTx/>
              <a:buSzTx/>
              <a:buFontTx/>
              <a:buNone/>
            </a:pPr>
            <a:r>
              <a:rPr lang="en-GB" altLang="en-US" sz="1800" b="1" dirty="0"/>
              <a:t>Transmitter</a:t>
            </a:r>
          </a:p>
        </p:txBody>
      </p:sp>
      <p:sp>
        <p:nvSpPr>
          <p:cNvPr id="7" name="Text Box 11">
            <a:extLst>
              <a:ext uri="{FF2B5EF4-FFF2-40B4-BE49-F238E27FC236}">
                <a16:creationId xmlns:a16="http://schemas.microsoft.com/office/drawing/2014/main" id="{597F68AB-AA3E-5A47-889B-E43DE4C89CE1}"/>
              </a:ext>
            </a:extLst>
          </p:cNvPr>
          <p:cNvSpPr txBox="1">
            <a:spLocks noChangeArrowheads="1"/>
          </p:cNvSpPr>
          <p:nvPr/>
        </p:nvSpPr>
        <p:spPr bwMode="auto">
          <a:xfrm>
            <a:off x="7971475" y="3369529"/>
            <a:ext cx="1076726" cy="371513"/>
          </a:xfrm>
          <a:prstGeom prst="rect">
            <a:avLst/>
          </a:prstGeom>
          <a:noFill/>
          <a:ln>
            <a:noFill/>
          </a:ln>
          <a:effectLst/>
          <a:extLst>
            <a:ext uri="{909E8E84-426E-40DD-AFC4-6F175D3DCCD1}">
              <a14:hiddenFill xmlns:a14="http://schemas.microsoft.com/office/drawing/2010/main">
                <a:solidFill>
                  <a:srgbClr val="FF99CC">
                    <a:alpha val="50000"/>
                  </a:srgbClr>
                </a:solidFill>
              </a14:hiddenFill>
            </a:ext>
            <a:ext uri="{91240B29-F687-4F45-9708-019B960494DF}">
              <a14:hiddenLine xmlns:a14="http://schemas.microsoft.com/office/drawing/2010/main" w="25400"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46800" rIns="90000" bIns="46800" anchor="ctr">
            <a:spAutoFit/>
          </a:bodyPr>
          <a:lstStyle/>
          <a:p>
            <a:pPr algn="ctr">
              <a:spcBef>
                <a:spcPct val="0"/>
              </a:spcBef>
              <a:buClrTx/>
              <a:buSzTx/>
              <a:buFontTx/>
              <a:buNone/>
            </a:pPr>
            <a:r>
              <a:rPr lang="en-GB" altLang="en-US" sz="1800" b="1" dirty="0"/>
              <a:t>Receiver</a:t>
            </a:r>
          </a:p>
        </p:txBody>
      </p:sp>
      <p:sp>
        <p:nvSpPr>
          <p:cNvPr id="8" name="Line 12">
            <a:extLst>
              <a:ext uri="{FF2B5EF4-FFF2-40B4-BE49-F238E27FC236}">
                <a16:creationId xmlns:a16="http://schemas.microsoft.com/office/drawing/2014/main" id="{6A940077-73CF-53FE-DB2D-BA059E1EE2FB}"/>
              </a:ext>
            </a:extLst>
          </p:cNvPr>
          <p:cNvSpPr>
            <a:spLocks noChangeShapeType="1"/>
          </p:cNvSpPr>
          <p:nvPr/>
        </p:nvSpPr>
        <p:spPr bwMode="auto">
          <a:xfrm>
            <a:off x="4348698" y="4380809"/>
            <a:ext cx="1150938" cy="0"/>
          </a:xfrm>
          <a:prstGeom prst="line">
            <a:avLst/>
          </a:prstGeom>
          <a:noFill/>
          <a:ln w="762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 name="AutoShape 13">
            <a:extLst>
              <a:ext uri="{FF2B5EF4-FFF2-40B4-BE49-F238E27FC236}">
                <a16:creationId xmlns:a16="http://schemas.microsoft.com/office/drawing/2014/main" id="{3A8930FF-42B3-2BD1-A7CA-0A23BDAF4F9A}"/>
              </a:ext>
            </a:extLst>
          </p:cNvPr>
          <p:cNvSpPr>
            <a:spLocks noChangeArrowheads="1"/>
          </p:cNvSpPr>
          <p:nvPr/>
        </p:nvSpPr>
        <p:spPr bwMode="auto">
          <a:xfrm>
            <a:off x="5579419" y="3513480"/>
            <a:ext cx="503238" cy="647700"/>
          </a:xfrm>
          <a:prstGeom prst="cloudCallout">
            <a:avLst>
              <a:gd name="adj1" fmla="val -43750"/>
              <a:gd name="adj2" fmla="val 7000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altLang="en-US"/>
          </a:p>
        </p:txBody>
      </p:sp>
      <p:sp>
        <p:nvSpPr>
          <p:cNvPr id="10" name="AutoShape 14">
            <a:extLst>
              <a:ext uri="{FF2B5EF4-FFF2-40B4-BE49-F238E27FC236}">
                <a16:creationId xmlns:a16="http://schemas.microsoft.com/office/drawing/2014/main" id="{3A58E10A-CCFA-7FEF-1B4D-CC28B8F904D9}"/>
              </a:ext>
            </a:extLst>
          </p:cNvPr>
          <p:cNvSpPr>
            <a:spLocks noChangeArrowheads="1"/>
          </p:cNvSpPr>
          <p:nvPr/>
        </p:nvSpPr>
        <p:spPr bwMode="auto">
          <a:xfrm>
            <a:off x="5139273" y="3875984"/>
            <a:ext cx="865188" cy="1079500"/>
          </a:xfrm>
          <a:prstGeom prst="cloudCallout">
            <a:avLst>
              <a:gd name="adj1" fmla="val -43750"/>
              <a:gd name="adj2" fmla="val 70000"/>
            </a:avLst>
          </a:prstGeom>
          <a:noFill/>
          <a:ln w="38100">
            <a:solidFill>
              <a:schemeClr val="tx1"/>
            </a:solidFill>
            <a:round/>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buFont typeface="Wingdings" pitchFamily="2" charset="2"/>
              <a:buNone/>
            </a:pPr>
            <a:endParaRPr lang="en-US" altLang="en-US"/>
          </a:p>
        </p:txBody>
      </p:sp>
      <p:sp>
        <p:nvSpPr>
          <p:cNvPr id="11" name="Line 15">
            <a:extLst>
              <a:ext uri="{FF2B5EF4-FFF2-40B4-BE49-F238E27FC236}">
                <a16:creationId xmlns:a16="http://schemas.microsoft.com/office/drawing/2014/main" id="{C1D14710-C61A-DD72-62AE-FBF030D71E2F}"/>
              </a:ext>
            </a:extLst>
          </p:cNvPr>
          <p:cNvSpPr>
            <a:spLocks noChangeShapeType="1"/>
          </p:cNvSpPr>
          <p:nvPr/>
        </p:nvSpPr>
        <p:spPr bwMode="auto">
          <a:xfrm>
            <a:off x="6004461" y="4380809"/>
            <a:ext cx="1152525" cy="0"/>
          </a:xfrm>
          <a:prstGeom prst="line">
            <a:avLst/>
          </a:prstGeom>
          <a:noFill/>
          <a:ln w="76200">
            <a:solidFill>
              <a:schemeClr val="hlink"/>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Line 16">
            <a:extLst>
              <a:ext uri="{FF2B5EF4-FFF2-40B4-BE49-F238E27FC236}">
                <a16:creationId xmlns:a16="http://schemas.microsoft.com/office/drawing/2014/main" id="{FEEA5DB2-0751-52FE-A088-D66176795E62}"/>
              </a:ext>
            </a:extLst>
          </p:cNvPr>
          <p:cNvSpPr>
            <a:spLocks noChangeShapeType="1"/>
          </p:cNvSpPr>
          <p:nvPr/>
        </p:nvSpPr>
        <p:spPr bwMode="auto">
          <a:xfrm flipH="1" flipV="1">
            <a:off x="6658916" y="4594562"/>
            <a:ext cx="865190" cy="1079503"/>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Text Box 17">
            <a:extLst>
              <a:ext uri="{FF2B5EF4-FFF2-40B4-BE49-F238E27FC236}">
                <a16:creationId xmlns:a16="http://schemas.microsoft.com/office/drawing/2014/main" id="{055EEA86-A99B-A40F-6C40-9A44E889FB7A}"/>
              </a:ext>
            </a:extLst>
          </p:cNvPr>
          <p:cNvSpPr txBox="1">
            <a:spLocks noChangeArrowheads="1"/>
          </p:cNvSpPr>
          <p:nvPr/>
        </p:nvSpPr>
        <p:spPr bwMode="auto">
          <a:xfrm>
            <a:off x="6658919" y="5745505"/>
            <a:ext cx="235192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itchFamily="2" charset="2"/>
              <a:buNone/>
            </a:pPr>
            <a:r>
              <a:rPr lang="en-US" altLang="en-US" sz="2000" dirty="0"/>
              <a:t>Reduction of light.</a:t>
            </a:r>
          </a:p>
        </p:txBody>
      </p:sp>
    </p:spTree>
    <p:extLst>
      <p:ext uri="{BB962C8B-B14F-4D97-AF65-F5344CB8AC3E}">
        <p14:creationId xmlns:p14="http://schemas.microsoft.com/office/powerpoint/2010/main" val="3956678597"/>
      </p:ext>
    </p:extLst>
  </p:cSld>
  <p:clrMapOvr>
    <a:masterClrMapping/>
  </p:clrMapOvr>
</p:sld>
</file>

<file path=ppt/theme/theme1.xml><?xml version="1.0" encoding="utf-8"?>
<a:theme xmlns:a="http://schemas.openxmlformats.org/drawingml/2006/main" name="Office Theme">
  <a:themeElements>
    <a:clrScheme name="Auburn">
      <a:dk1>
        <a:sysClr val="windowText" lastClr="000000"/>
      </a:dk1>
      <a:lt1>
        <a:sysClr val="window" lastClr="FFFFFF"/>
      </a:lt1>
      <a:dk2>
        <a:srgbClr val="0E2841"/>
      </a:dk2>
      <a:lt2>
        <a:srgbClr val="E8E8E8"/>
      </a:lt2>
      <a:accent1>
        <a:srgbClr val="156082"/>
      </a:accent1>
      <a:accent2>
        <a:srgbClr val="3F3F3F"/>
      </a:accent2>
      <a:accent3>
        <a:srgbClr val="00B0F0"/>
      </a:accent3>
      <a:accent4>
        <a:srgbClr val="501549"/>
      </a:accent4>
      <a:accent5>
        <a:srgbClr val="78206E"/>
      </a:accent5>
      <a:accent6>
        <a:srgbClr val="030C61"/>
      </a:accent6>
      <a:hlink>
        <a:srgbClr val="501549"/>
      </a:hlink>
      <a:folHlink>
        <a:srgbClr val="D5BECB"/>
      </a:folHlink>
    </a:clrScheme>
    <a:fontScheme name="Custom 1">
      <a:majorFont>
        <a:latin typeface="Obvi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uburn Presentation Template_2025" id="{4575F3C2-A26A-418C-B6DD-C14AD7D9A60E}" vid="{1C512CBE-6EE5-4647-9FDC-02AAAD7CE2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6E910FD37DEF846867CB427CB21E887" ma:contentTypeVersion="4" ma:contentTypeDescription="Create a new document." ma:contentTypeScope="" ma:versionID="650b832498b2ad2f927f410ab508b545">
  <xsd:schema xmlns:xsd="http://www.w3.org/2001/XMLSchema" xmlns:xs="http://www.w3.org/2001/XMLSchema" xmlns:p="http://schemas.microsoft.com/office/2006/metadata/properties" xmlns:ns2="9338bd68-37d2-43d1-8b55-23120fa5e758" targetNamespace="http://schemas.microsoft.com/office/2006/metadata/properties" ma:root="true" ma:fieldsID="3747d7250b6c97dcc1aebd5f88e6c3d4" ns2:_="">
    <xsd:import namespace="9338bd68-37d2-43d1-8b55-23120fa5e75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38bd68-37d2-43d1-8b55-23120fa5e7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D64DFF-51A6-4085-99E6-D3CD74AE755F}">
  <ds:schemaRefs>
    <ds:schemaRef ds:uri="http://schemas.microsoft.com/sharepoint/v3/contenttype/forms"/>
  </ds:schemaRefs>
</ds:datastoreItem>
</file>

<file path=customXml/itemProps2.xml><?xml version="1.0" encoding="utf-8"?>
<ds:datastoreItem xmlns:ds="http://schemas.openxmlformats.org/officeDocument/2006/customXml" ds:itemID="{92B2C531-7EAE-44F6-A879-01C0EE72F763}">
  <ds:schemaRefs>
    <ds:schemaRef ds:uri="9338bd68-37d2-43d1-8b55-23120fa5e758"/>
    <ds:schemaRef ds:uri="http://purl.org/dc/elements/1.1/"/>
    <ds:schemaRef ds:uri="http://purl.org/dc/terms/"/>
    <ds:schemaRef ds:uri="http://schemas.microsoft.com/office/2006/documentManagement/types"/>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03CE9E72-BF0C-4EAF-A628-8238698BF1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38bd68-37d2-43d1-8b55-23120fa5e75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Auburn Presentation Template_2025</Template>
  <TotalTime>0</TotalTime>
  <Words>1923</Words>
  <Application>Microsoft Office PowerPoint</Application>
  <PresentationFormat>Widescreen</PresentationFormat>
  <Paragraphs>272</Paragraphs>
  <Slides>42</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42</vt:i4>
      </vt:variant>
    </vt:vector>
  </HeadingPairs>
  <TitlesOfParts>
    <vt:vector size="52" baseType="lpstr">
      <vt:lpstr>Obvia</vt:lpstr>
      <vt:lpstr>Aptos</vt:lpstr>
      <vt:lpstr>Arial</vt:lpstr>
      <vt:lpstr>Arial Black</vt:lpstr>
      <vt:lpstr>Open Sans</vt:lpstr>
      <vt:lpstr>Open Sans Extrabold</vt:lpstr>
      <vt:lpstr>Open Sans Light</vt:lpstr>
      <vt:lpstr>Open Sans Semibold</vt:lpstr>
      <vt:lpstr>Wingdings</vt:lpstr>
      <vt:lpstr>Office Theme</vt:lpstr>
      <vt:lpstr>PM Laser</vt:lpstr>
      <vt:lpstr>Agenda</vt:lpstr>
      <vt:lpstr>Product Overview</vt:lpstr>
      <vt:lpstr>PM Laser Product</vt:lpstr>
      <vt:lpstr>Forward Scatter and Transmission Monitoring Principle</vt:lpstr>
      <vt:lpstr>Model Types</vt:lpstr>
      <vt:lpstr>Specifications</vt:lpstr>
      <vt:lpstr>Features</vt:lpstr>
      <vt:lpstr>Direct Mode Operation</vt:lpstr>
      <vt:lpstr>Scattered Mode Operation</vt:lpstr>
      <vt:lpstr>Application Considerations</vt:lpstr>
      <vt:lpstr>Application Considerations</vt:lpstr>
      <vt:lpstr>Application Considerations</vt:lpstr>
      <vt:lpstr>Application Considerations</vt:lpstr>
      <vt:lpstr>Application Considerations</vt:lpstr>
      <vt:lpstr>Application Considerations</vt:lpstr>
      <vt:lpstr>Application Considerations</vt:lpstr>
      <vt:lpstr>Value Proposition</vt:lpstr>
      <vt:lpstr>Value Proposition</vt:lpstr>
      <vt:lpstr>Value Proposition</vt:lpstr>
      <vt:lpstr>Value Proposition</vt:lpstr>
      <vt:lpstr>Value Proposition</vt:lpstr>
      <vt:lpstr>Configuration</vt:lpstr>
      <vt:lpstr>Configuration - Optical</vt:lpstr>
      <vt:lpstr>Configuration - Optical</vt:lpstr>
      <vt:lpstr>Configuration – Selection Guide</vt:lpstr>
      <vt:lpstr>Configuration – Selection Guide</vt:lpstr>
      <vt:lpstr>Configuration – Selection Guide</vt:lpstr>
      <vt:lpstr>Configuration – Selection Guide</vt:lpstr>
      <vt:lpstr>Installation &amp; Operation</vt:lpstr>
      <vt:lpstr>Installation - Alignment</vt:lpstr>
      <vt:lpstr>Installation – Alignment</vt:lpstr>
      <vt:lpstr>Installation – Purging</vt:lpstr>
      <vt:lpstr>Operation</vt:lpstr>
      <vt:lpstr>Support – Maintenance</vt:lpstr>
      <vt:lpstr>Supporting Software</vt:lpstr>
      <vt:lpstr>Supporting Software</vt:lpstr>
      <vt:lpstr>Supporting Software</vt:lpstr>
      <vt:lpstr>Supporting Software</vt:lpstr>
      <vt:lpstr>Supporting Software</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Bryon Girard</dc:creator>
  <cp:lastModifiedBy>Bryon Girard</cp:lastModifiedBy>
  <cp:revision>4</cp:revision>
  <dcterms:created xsi:type="dcterms:W3CDTF">2026-01-22T14:46:29Z</dcterms:created>
  <dcterms:modified xsi:type="dcterms:W3CDTF">2026-05-04T19:30:17Z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0x01010056E910FD37DEF846867CB427CB21E887</vt:lpwstr>
  </property>
  <property fmtid="{D5CDD505-2E9C-101B-9397-08002B2CF9AE}" pid="3" name="MediaServiceImageTags">
    <vt:lpwstr/>
  </property>
</Properties>
</file>